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handoutMasterIdLst>
    <p:handoutMasterId r:id="rId36"/>
  </p:handoutMasterIdLst>
  <p:sldIdLst>
    <p:sldId id="507" r:id="rId2"/>
    <p:sldId id="365" r:id="rId3"/>
    <p:sldId id="437" r:id="rId4"/>
    <p:sldId id="407" r:id="rId5"/>
    <p:sldId id="448" r:id="rId6"/>
    <p:sldId id="327" r:id="rId7"/>
    <p:sldId id="411" r:id="rId8"/>
    <p:sldId id="426" r:id="rId9"/>
    <p:sldId id="495" r:id="rId10"/>
    <p:sldId id="414" r:id="rId11"/>
    <p:sldId id="430" r:id="rId12"/>
    <p:sldId id="408" r:id="rId13"/>
    <p:sldId id="475" r:id="rId14"/>
    <p:sldId id="482" r:id="rId15"/>
    <p:sldId id="483" r:id="rId16"/>
    <p:sldId id="382" r:id="rId17"/>
    <p:sldId id="401" r:id="rId18"/>
    <p:sldId id="427" r:id="rId19"/>
    <p:sldId id="496" r:id="rId20"/>
    <p:sldId id="497" r:id="rId21"/>
    <p:sldId id="498" r:id="rId22"/>
    <p:sldId id="500" r:id="rId23"/>
    <p:sldId id="499" r:id="rId24"/>
    <p:sldId id="501" r:id="rId25"/>
    <p:sldId id="502" r:id="rId26"/>
    <p:sldId id="503" r:id="rId27"/>
    <p:sldId id="504" r:id="rId28"/>
    <p:sldId id="505" r:id="rId29"/>
    <p:sldId id="506" r:id="rId30"/>
    <p:sldId id="508" r:id="rId31"/>
    <p:sldId id="510" r:id="rId32"/>
    <p:sldId id="509" r:id="rId33"/>
    <p:sldId id="511" r:id="rId34"/>
  </p:sldIdLst>
  <p:sldSz cx="9144000" cy="6858000" type="screen4x3"/>
  <p:notesSz cx="9296400" cy="6881813"/>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181"/>
    <a:srgbClr val="100A81"/>
    <a:srgbClr val="220781"/>
    <a:srgbClr val="050281"/>
    <a:srgbClr val="1C2194"/>
    <a:srgbClr val="210681"/>
    <a:srgbClr val="0A0E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70" d="100"/>
          <a:sy n="70" d="100"/>
        </p:scale>
        <p:origin x="87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bwMode="auto">
          <a:xfrm>
            <a:off x="0" y="0"/>
            <a:ext cx="4029075" cy="34448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vl1pPr>
          </a:lstStyle>
          <a:p>
            <a:endParaRPr lang="en-US"/>
          </a:p>
        </p:txBody>
      </p:sp>
      <p:sp>
        <p:nvSpPr>
          <p:cNvPr id="138243" name="Rectangle 3"/>
          <p:cNvSpPr>
            <a:spLocks noGrp="1" noChangeArrowheads="1"/>
          </p:cNvSpPr>
          <p:nvPr>
            <p:ph type="dt" sz="quarter" idx="1"/>
          </p:nvPr>
        </p:nvSpPr>
        <p:spPr bwMode="auto">
          <a:xfrm>
            <a:off x="5265738" y="0"/>
            <a:ext cx="4029075" cy="34448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a:defRPr sz="1200"/>
            </a:lvl1pPr>
          </a:lstStyle>
          <a:p>
            <a:endParaRPr lang="en-US"/>
          </a:p>
        </p:txBody>
      </p:sp>
      <p:sp>
        <p:nvSpPr>
          <p:cNvPr id="138244" name="Rectangle 4"/>
          <p:cNvSpPr>
            <a:spLocks noGrp="1" noChangeArrowheads="1"/>
          </p:cNvSpPr>
          <p:nvPr>
            <p:ph type="ftr" sz="quarter" idx="2"/>
          </p:nvPr>
        </p:nvSpPr>
        <p:spPr bwMode="auto">
          <a:xfrm>
            <a:off x="0" y="6535738"/>
            <a:ext cx="4029075" cy="34448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vl1pPr>
          </a:lstStyle>
          <a:p>
            <a:endParaRPr lang="en-US"/>
          </a:p>
        </p:txBody>
      </p:sp>
      <p:sp>
        <p:nvSpPr>
          <p:cNvPr id="138245" name="Rectangle 5"/>
          <p:cNvSpPr>
            <a:spLocks noGrp="1" noChangeArrowheads="1"/>
          </p:cNvSpPr>
          <p:nvPr>
            <p:ph type="sldNum" sz="quarter" idx="3"/>
          </p:nvPr>
        </p:nvSpPr>
        <p:spPr bwMode="auto">
          <a:xfrm>
            <a:off x="5265738" y="6535738"/>
            <a:ext cx="4029075" cy="34448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a:defRPr sz="1200"/>
            </a:lvl1pPr>
          </a:lstStyle>
          <a:p>
            <a:fld id="{7C7ED47D-3483-4F46-A318-9898DC268CD1}" type="slidenum">
              <a:rPr lang="en-US"/>
              <a:pPr/>
              <a:t>‹#›</a:t>
            </a:fld>
            <a:endParaRPr lang="en-US"/>
          </a:p>
        </p:txBody>
      </p:sp>
    </p:spTree>
    <p:extLst>
      <p:ext uri="{BB962C8B-B14F-4D97-AF65-F5344CB8AC3E}">
        <p14:creationId xmlns:p14="http://schemas.microsoft.com/office/powerpoint/2010/main" val="1412173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4029075" cy="344488"/>
          </a:xfrm>
          <a:prstGeom prst="rect">
            <a:avLst/>
          </a:prstGeom>
          <a:noFill/>
          <a:ln w="9525">
            <a:noFill/>
            <a:miter lim="800000"/>
            <a:headEnd/>
            <a:tailEnd/>
          </a:ln>
        </p:spPr>
        <p:txBody>
          <a:bodyPr vert="horz" wrap="square" lIns="92446" tIns="46223" rIns="92446" bIns="46223" numCol="1" anchor="t" anchorCtr="0" compatLnSpc="1">
            <a:prstTxWarp prst="textNoShape">
              <a:avLst/>
            </a:prstTxWarp>
          </a:bodyPr>
          <a:lstStyle>
            <a:lvl1pPr>
              <a:defRPr sz="1200"/>
            </a:lvl1pPr>
          </a:lstStyle>
          <a:p>
            <a:endParaRPr lang="en-US"/>
          </a:p>
        </p:txBody>
      </p:sp>
      <p:sp>
        <p:nvSpPr>
          <p:cNvPr id="36867" name="Rectangle 3"/>
          <p:cNvSpPr>
            <a:spLocks noGrp="1" noChangeArrowheads="1"/>
          </p:cNvSpPr>
          <p:nvPr>
            <p:ph type="dt" idx="1"/>
          </p:nvPr>
        </p:nvSpPr>
        <p:spPr bwMode="auto">
          <a:xfrm>
            <a:off x="5267325" y="0"/>
            <a:ext cx="4029075" cy="344488"/>
          </a:xfrm>
          <a:prstGeom prst="rect">
            <a:avLst/>
          </a:prstGeom>
          <a:noFill/>
          <a:ln w="9525">
            <a:noFill/>
            <a:miter lim="800000"/>
            <a:headEnd/>
            <a:tailEnd/>
          </a:ln>
        </p:spPr>
        <p:txBody>
          <a:bodyPr vert="horz" wrap="square" lIns="92446" tIns="46223" rIns="92446" bIns="46223" numCol="1" anchor="t" anchorCtr="0" compatLnSpc="1">
            <a:prstTxWarp prst="textNoShape">
              <a:avLst/>
            </a:prstTxWarp>
          </a:bodyPr>
          <a:lstStyle>
            <a:lvl1pPr algn="r">
              <a:defRPr sz="1200"/>
            </a:lvl1pPr>
          </a:lstStyle>
          <a:p>
            <a:endParaRPr lang="en-US"/>
          </a:p>
        </p:txBody>
      </p:sp>
      <p:sp>
        <p:nvSpPr>
          <p:cNvPr id="67588" name="Rectangle 4"/>
          <p:cNvSpPr>
            <a:spLocks noGrp="1" noRot="1" noChangeAspect="1" noChangeArrowheads="1" noTextEdit="1"/>
          </p:cNvSpPr>
          <p:nvPr>
            <p:ph type="sldImg" idx="2"/>
          </p:nvPr>
        </p:nvSpPr>
        <p:spPr bwMode="auto">
          <a:xfrm>
            <a:off x="2927350" y="515938"/>
            <a:ext cx="3441700" cy="2581275"/>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1239838" y="3268663"/>
            <a:ext cx="6816725" cy="3097212"/>
          </a:xfrm>
          <a:prstGeom prst="rect">
            <a:avLst/>
          </a:prstGeom>
          <a:noFill/>
          <a:ln w="9525">
            <a:noFill/>
            <a:miter lim="800000"/>
            <a:headEnd/>
            <a:tailEnd/>
          </a:ln>
        </p:spPr>
        <p:txBody>
          <a:bodyPr vert="horz" wrap="square" lIns="92446" tIns="46223" rIns="92446" bIns="462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870" name="Rectangle 6"/>
          <p:cNvSpPr>
            <a:spLocks noGrp="1" noChangeArrowheads="1"/>
          </p:cNvSpPr>
          <p:nvPr>
            <p:ph type="ftr" sz="quarter" idx="4"/>
          </p:nvPr>
        </p:nvSpPr>
        <p:spPr bwMode="auto">
          <a:xfrm>
            <a:off x="0" y="6537325"/>
            <a:ext cx="4029075" cy="344488"/>
          </a:xfrm>
          <a:prstGeom prst="rect">
            <a:avLst/>
          </a:prstGeom>
          <a:noFill/>
          <a:ln w="9525">
            <a:noFill/>
            <a:miter lim="800000"/>
            <a:headEnd/>
            <a:tailEnd/>
          </a:ln>
        </p:spPr>
        <p:txBody>
          <a:bodyPr vert="horz" wrap="square" lIns="92446" tIns="46223" rIns="92446" bIns="46223" numCol="1" anchor="b" anchorCtr="0" compatLnSpc="1">
            <a:prstTxWarp prst="textNoShape">
              <a:avLst/>
            </a:prstTxWarp>
          </a:bodyPr>
          <a:lstStyle>
            <a:lvl1pPr>
              <a:defRPr sz="1200"/>
            </a:lvl1pPr>
          </a:lstStyle>
          <a:p>
            <a:endParaRPr lang="en-US"/>
          </a:p>
        </p:txBody>
      </p:sp>
      <p:sp>
        <p:nvSpPr>
          <p:cNvPr id="36871" name="Rectangle 7"/>
          <p:cNvSpPr>
            <a:spLocks noGrp="1" noChangeArrowheads="1"/>
          </p:cNvSpPr>
          <p:nvPr>
            <p:ph type="sldNum" sz="quarter" idx="5"/>
          </p:nvPr>
        </p:nvSpPr>
        <p:spPr bwMode="auto">
          <a:xfrm>
            <a:off x="5267325" y="6537325"/>
            <a:ext cx="4029075" cy="344488"/>
          </a:xfrm>
          <a:prstGeom prst="rect">
            <a:avLst/>
          </a:prstGeom>
          <a:noFill/>
          <a:ln w="9525">
            <a:noFill/>
            <a:miter lim="800000"/>
            <a:headEnd/>
            <a:tailEnd/>
          </a:ln>
        </p:spPr>
        <p:txBody>
          <a:bodyPr vert="horz" wrap="square" lIns="92446" tIns="46223" rIns="92446" bIns="46223" numCol="1" anchor="b" anchorCtr="0" compatLnSpc="1">
            <a:prstTxWarp prst="textNoShape">
              <a:avLst/>
            </a:prstTxWarp>
          </a:bodyPr>
          <a:lstStyle>
            <a:lvl1pPr algn="r">
              <a:defRPr sz="1200"/>
            </a:lvl1pPr>
          </a:lstStyle>
          <a:p>
            <a:fld id="{8A0B576F-C97B-2547-B183-921688358E21}" type="slidenum">
              <a:rPr lang="en-US"/>
              <a:pPr/>
              <a:t>‹#›</a:t>
            </a:fld>
            <a:endParaRPr lang="en-US"/>
          </a:p>
        </p:txBody>
      </p:sp>
    </p:spTree>
    <p:extLst>
      <p:ext uri="{BB962C8B-B14F-4D97-AF65-F5344CB8AC3E}">
        <p14:creationId xmlns:p14="http://schemas.microsoft.com/office/powerpoint/2010/main" val="11983427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5E4A367-83E3-4C4C-A079-5AEDA3F8CC5A}" type="slidenum">
              <a:rPr lang="en-US">
                <a:latin typeface="Arial" charset="0"/>
              </a:rPr>
              <a:pPr/>
              <a:t>1</a:t>
            </a:fld>
            <a:endParaRPr lang="en-US">
              <a:latin typeface="Arial" charset="0"/>
            </a:endParaRPr>
          </a:p>
        </p:txBody>
      </p:sp>
      <p:sp>
        <p:nvSpPr>
          <p:cNvPr id="27651" name="Rectangle 7"/>
          <p:cNvSpPr txBox="1">
            <a:spLocks noGrp="1" noChangeArrowheads="1"/>
          </p:cNvSpPr>
          <p:nvPr/>
        </p:nvSpPr>
        <p:spPr bwMode="auto">
          <a:xfrm>
            <a:off x="5265809" y="6536528"/>
            <a:ext cx="4028440" cy="344091"/>
          </a:xfrm>
          <a:prstGeom prst="rect">
            <a:avLst/>
          </a:prstGeom>
          <a:noFill/>
          <a:ln w="9525">
            <a:noFill/>
            <a:miter lim="800000"/>
            <a:headEnd/>
            <a:tailEnd/>
          </a:ln>
        </p:spPr>
        <p:txBody>
          <a:bodyPr lIns="91435" tIns="45718" rIns="91435" bIns="45718" anchor="b"/>
          <a:lstStyle/>
          <a:p>
            <a:pPr algn="r"/>
            <a:fld id="{A7C11214-27A5-43DA-9769-2C666F2E14F9}" type="slidenum">
              <a:rPr lang="en-US" sz="1200">
                <a:latin typeface="Tahoma" pitchFamily="34" charset="0"/>
                <a:cs typeface="Tahoma" pitchFamily="34" charset="0"/>
              </a:rPr>
              <a:pPr algn="r"/>
              <a:t>1</a:t>
            </a:fld>
            <a:endParaRPr lang="en-US" sz="1200">
              <a:latin typeface="Tahoma" pitchFamily="34" charset="0"/>
              <a:cs typeface="Tahoma" pitchFamily="34" charset="0"/>
            </a:endParaRPr>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p:spPr>
        <p:txBody>
          <a:bodyPr lIns="91435" tIns="45718" rIns="91435" bIns="45718"/>
          <a:lstStyle/>
          <a:p>
            <a:pPr eaLnBrk="1" hangingPunct="1"/>
            <a:endParaRPr lang="en-US" smtClean="0">
              <a:latin typeface="Arial" charset="0"/>
            </a:endParaRPr>
          </a:p>
        </p:txBody>
      </p:sp>
    </p:spTree>
    <p:extLst>
      <p:ext uri="{BB962C8B-B14F-4D97-AF65-F5344CB8AC3E}">
        <p14:creationId xmlns:p14="http://schemas.microsoft.com/office/powerpoint/2010/main" val="4241957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5E4A367-83E3-4C4C-A079-5AEDA3F8CC5A}" type="slidenum">
              <a:rPr lang="en-US">
                <a:latin typeface="Arial" charset="0"/>
              </a:rPr>
              <a:pPr/>
              <a:t>26</a:t>
            </a:fld>
            <a:endParaRPr lang="en-US">
              <a:latin typeface="Arial" charset="0"/>
            </a:endParaRPr>
          </a:p>
        </p:txBody>
      </p:sp>
      <p:sp>
        <p:nvSpPr>
          <p:cNvPr id="27651" name="Rectangle 7"/>
          <p:cNvSpPr txBox="1">
            <a:spLocks noGrp="1" noChangeArrowheads="1"/>
          </p:cNvSpPr>
          <p:nvPr/>
        </p:nvSpPr>
        <p:spPr bwMode="auto">
          <a:xfrm>
            <a:off x="5265809" y="6536528"/>
            <a:ext cx="4028440" cy="344091"/>
          </a:xfrm>
          <a:prstGeom prst="rect">
            <a:avLst/>
          </a:prstGeom>
          <a:noFill/>
          <a:ln w="9525">
            <a:noFill/>
            <a:miter lim="800000"/>
            <a:headEnd/>
            <a:tailEnd/>
          </a:ln>
        </p:spPr>
        <p:txBody>
          <a:bodyPr lIns="91435" tIns="45718" rIns="91435" bIns="45718" anchor="b"/>
          <a:lstStyle/>
          <a:p>
            <a:pPr algn="r"/>
            <a:fld id="{A7C11214-27A5-43DA-9769-2C666F2E14F9}" type="slidenum">
              <a:rPr lang="en-US" sz="1200">
                <a:latin typeface="Tahoma" pitchFamily="34" charset="0"/>
                <a:cs typeface="Tahoma" pitchFamily="34" charset="0"/>
              </a:rPr>
              <a:pPr algn="r"/>
              <a:t>26</a:t>
            </a:fld>
            <a:endParaRPr lang="en-US" sz="1200">
              <a:latin typeface="Tahoma" pitchFamily="34" charset="0"/>
              <a:cs typeface="Tahoma" pitchFamily="34" charset="0"/>
            </a:endParaRPr>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p:spPr>
        <p:txBody>
          <a:bodyPr lIns="91435" tIns="45718" rIns="91435" bIns="45718"/>
          <a:lstStyle/>
          <a:p>
            <a:pPr eaLnBrk="1" hangingPunct="1"/>
            <a:endParaRPr lang="en-US" smtClean="0">
              <a:latin typeface="Arial" charset="0"/>
            </a:endParaRPr>
          </a:p>
        </p:txBody>
      </p:sp>
    </p:spTree>
    <p:extLst>
      <p:ext uri="{BB962C8B-B14F-4D97-AF65-F5344CB8AC3E}">
        <p14:creationId xmlns:p14="http://schemas.microsoft.com/office/powerpoint/2010/main" val="1721794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5E4A367-83E3-4C4C-A079-5AEDA3F8CC5A}" type="slidenum">
              <a:rPr lang="en-US">
                <a:latin typeface="Arial" charset="0"/>
              </a:rPr>
              <a:pPr/>
              <a:t>27</a:t>
            </a:fld>
            <a:endParaRPr lang="en-US">
              <a:latin typeface="Arial" charset="0"/>
            </a:endParaRPr>
          </a:p>
        </p:txBody>
      </p:sp>
      <p:sp>
        <p:nvSpPr>
          <p:cNvPr id="27651" name="Rectangle 7"/>
          <p:cNvSpPr txBox="1">
            <a:spLocks noGrp="1" noChangeArrowheads="1"/>
          </p:cNvSpPr>
          <p:nvPr/>
        </p:nvSpPr>
        <p:spPr bwMode="auto">
          <a:xfrm>
            <a:off x="5265809" y="6536528"/>
            <a:ext cx="4028440" cy="344091"/>
          </a:xfrm>
          <a:prstGeom prst="rect">
            <a:avLst/>
          </a:prstGeom>
          <a:noFill/>
          <a:ln w="9525">
            <a:noFill/>
            <a:miter lim="800000"/>
            <a:headEnd/>
            <a:tailEnd/>
          </a:ln>
        </p:spPr>
        <p:txBody>
          <a:bodyPr lIns="91435" tIns="45718" rIns="91435" bIns="45718" anchor="b"/>
          <a:lstStyle/>
          <a:p>
            <a:pPr algn="r"/>
            <a:fld id="{A7C11214-27A5-43DA-9769-2C666F2E14F9}" type="slidenum">
              <a:rPr lang="en-US" sz="1200">
                <a:latin typeface="Tahoma" pitchFamily="34" charset="0"/>
                <a:cs typeface="Tahoma" pitchFamily="34" charset="0"/>
              </a:rPr>
              <a:pPr algn="r"/>
              <a:t>27</a:t>
            </a:fld>
            <a:endParaRPr lang="en-US" sz="1200">
              <a:latin typeface="Tahoma" pitchFamily="34" charset="0"/>
              <a:cs typeface="Tahoma" pitchFamily="34" charset="0"/>
            </a:endParaRPr>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p:spPr>
        <p:txBody>
          <a:bodyPr lIns="91435" tIns="45718" rIns="91435" bIns="45718"/>
          <a:lstStyle/>
          <a:p>
            <a:pPr eaLnBrk="1" hangingPunct="1"/>
            <a:endParaRPr lang="en-US" smtClean="0">
              <a:latin typeface="Arial" charset="0"/>
            </a:endParaRPr>
          </a:p>
        </p:txBody>
      </p:sp>
    </p:spTree>
    <p:extLst>
      <p:ext uri="{BB962C8B-B14F-4D97-AF65-F5344CB8AC3E}">
        <p14:creationId xmlns:p14="http://schemas.microsoft.com/office/powerpoint/2010/main" val="2269744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5E4A367-83E3-4C4C-A079-5AEDA3F8CC5A}" type="slidenum">
              <a:rPr lang="en-US">
                <a:latin typeface="Arial" charset="0"/>
              </a:rPr>
              <a:pPr/>
              <a:t>28</a:t>
            </a:fld>
            <a:endParaRPr lang="en-US">
              <a:latin typeface="Arial" charset="0"/>
            </a:endParaRPr>
          </a:p>
        </p:txBody>
      </p:sp>
      <p:sp>
        <p:nvSpPr>
          <p:cNvPr id="27651" name="Rectangle 7"/>
          <p:cNvSpPr txBox="1">
            <a:spLocks noGrp="1" noChangeArrowheads="1"/>
          </p:cNvSpPr>
          <p:nvPr/>
        </p:nvSpPr>
        <p:spPr bwMode="auto">
          <a:xfrm>
            <a:off x="5265809" y="6536528"/>
            <a:ext cx="4028440" cy="344091"/>
          </a:xfrm>
          <a:prstGeom prst="rect">
            <a:avLst/>
          </a:prstGeom>
          <a:noFill/>
          <a:ln w="9525">
            <a:noFill/>
            <a:miter lim="800000"/>
            <a:headEnd/>
            <a:tailEnd/>
          </a:ln>
        </p:spPr>
        <p:txBody>
          <a:bodyPr lIns="91435" tIns="45718" rIns="91435" bIns="45718" anchor="b"/>
          <a:lstStyle/>
          <a:p>
            <a:pPr algn="r"/>
            <a:fld id="{A7C11214-27A5-43DA-9769-2C666F2E14F9}" type="slidenum">
              <a:rPr lang="en-US" sz="1200">
                <a:latin typeface="Tahoma" pitchFamily="34" charset="0"/>
                <a:cs typeface="Tahoma" pitchFamily="34" charset="0"/>
              </a:rPr>
              <a:pPr algn="r"/>
              <a:t>28</a:t>
            </a:fld>
            <a:endParaRPr lang="en-US" sz="1200">
              <a:latin typeface="Tahoma" pitchFamily="34" charset="0"/>
              <a:cs typeface="Tahoma" pitchFamily="34" charset="0"/>
            </a:endParaRPr>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p:spPr>
        <p:txBody>
          <a:bodyPr lIns="91435" tIns="45718" rIns="91435" bIns="45718"/>
          <a:lstStyle/>
          <a:p>
            <a:pPr eaLnBrk="1" hangingPunct="1"/>
            <a:endParaRPr lang="en-US" smtClean="0">
              <a:latin typeface="Arial" charset="0"/>
            </a:endParaRPr>
          </a:p>
        </p:txBody>
      </p:sp>
    </p:spTree>
    <p:extLst>
      <p:ext uri="{BB962C8B-B14F-4D97-AF65-F5344CB8AC3E}">
        <p14:creationId xmlns:p14="http://schemas.microsoft.com/office/powerpoint/2010/main" val="81266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5E4A367-83E3-4C4C-A079-5AEDA3F8CC5A}" type="slidenum">
              <a:rPr lang="en-US">
                <a:latin typeface="Arial" charset="0"/>
              </a:rPr>
              <a:pPr/>
              <a:t>29</a:t>
            </a:fld>
            <a:endParaRPr lang="en-US">
              <a:latin typeface="Arial" charset="0"/>
            </a:endParaRPr>
          </a:p>
        </p:txBody>
      </p:sp>
      <p:sp>
        <p:nvSpPr>
          <p:cNvPr id="27651" name="Rectangle 7"/>
          <p:cNvSpPr txBox="1">
            <a:spLocks noGrp="1" noChangeArrowheads="1"/>
          </p:cNvSpPr>
          <p:nvPr/>
        </p:nvSpPr>
        <p:spPr bwMode="auto">
          <a:xfrm>
            <a:off x="5265809" y="6536528"/>
            <a:ext cx="4028440" cy="344091"/>
          </a:xfrm>
          <a:prstGeom prst="rect">
            <a:avLst/>
          </a:prstGeom>
          <a:noFill/>
          <a:ln w="9525">
            <a:noFill/>
            <a:miter lim="800000"/>
            <a:headEnd/>
            <a:tailEnd/>
          </a:ln>
        </p:spPr>
        <p:txBody>
          <a:bodyPr lIns="91435" tIns="45718" rIns="91435" bIns="45718" anchor="b"/>
          <a:lstStyle/>
          <a:p>
            <a:pPr algn="r"/>
            <a:fld id="{A7C11214-27A5-43DA-9769-2C666F2E14F9}" type="slidenum">
              <a:rPr lang="en-US" sz="1200">
                <a:latin typeface="Tahoma" pitchFamily="34" charset="0"/>
                <a:cs typeface="Tahoma" pitchFamily="34" charset="0"/>
              </a:rPr>
              <a:pPr algn="r"/>
              <a:t>29</a:t>
            </a:fld>
            <a:endParaRPr lang="en-US" sz="1200">
              <a:latin typeface="Tahoma" pitchFamily="34" charset="0"/>
              <a:cs typeface="Tahoma" pitchFamily="34" charset="0"/>
            </a:endParaRPr>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p:spPr>
        <p:txBody>
          <a:bodyPr lIns="91435" tIns="45718" rIns="91435" bIns="45718"/>
          <a:lstStyle/>
          <a:p>
            <a:pPr eaLnBrk="1" hangingPunct="1"/>
            <a:endParaRPr lang="en-US" smtClean="0">
              <a:latin typeface="Arial" charset="0"/>
            </a:endParaRPr>
          </a:p>
        </p:txBody>
      </p:sp>
    </p:spTree>
    <p:extLst>
      <p:ext uri="{BB962C8B-B14F-4D97-AF65-F5344CB8AC3E}">
        <p14:creationId xmlns:p14="http://schemas.microsoft.com/office/powerpoint/2010/main" val="2020233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4EC19-04BF-244D-9414-A56D5DC33248}" type="slidenum">
              <a:rPr lang="en-US"/>
              <a:pPr/>
              <a:t>30</a:t>
            </a:fld>
            <a:endParaRPr lang="en-US"/>
          </a:p>
        </p:txBody>
      </p:sp>
      <p:sp>
        <p:nvSpPr>
          <p:cNvPr id="3338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33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27169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4EC19-04BF-244D-9414-A56D5DC33248}" type="slidenum">
              <a:rPr lang="en-US"/>
              <a:pPr/>
              <a:t>33</a:t>
            </a:fld>
            <a:endParaRPr lang="en-US"/>
          </a:p>
        </p:txBody>
      </p:sp>
      <p:sp>
        <p:nvSpPr>
          <p:cNvPr id="3338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33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579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A9C20B85-5901-504F-9662-A7EC5A9A3820}" type="slidenum">
              <a:rPr lang="en-US"/>
              <a:pPr/>
              <a:t>2</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64863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F3BB762-CD17-5E48-830F-8335B9D4A08C}" type="slidenum">
              <a:rPr lang="en-US"/>
              <a:pPr/>
              <a:t>5</a:t>
            </a:fld>
            <a:endParaRPr lang="en-US"/>
          </a:p>
        </p:txBody>
      </p:sp>
      <p:sp>
        <p:nvSpPr>
          <p:cNvPr id="234498" name="Rectangle 7"/>
          <p:cNvSpPr txBox="1">
            <a:spLocks noGrp="1" noChangeArrowheads="1"/>
          </p:cNvSpPr>
          <p:nvPr/>
        </p:nvSpPr>
        <p:spPr bwMode="auto">
          <a:xfrm>
            <a:off x="5269033" y="6537488"/>
            <a:ext cx="4027367" cy="344325"/>
          </a:xfrm>
          <a:prstGeom prst="rect">
            <a:avLst/>
          </a:prstGeom>
          <a:noFill/>
          <a:ln w="9525">
            <a:noFill/>
            <a:miter lim="800000"/>
            <a:headEnd/>
            <a:tailEnd/>
          </a:ln>
        </p:spPr>
        <p:txBody>
          <a:bodyPr lIns="91775" tIns="45887" rIns="91775" bIns="45887" anchor="b">
            <a:prstTxWarp prst="textNoShape">
              <a:avLst/>
            </a:prstTxWarp>
          </a:bodyPr>
          <a:lstStyle/>
          <a:p>
            <a:pPr algn="r" defTabSz="917575"/>
            <a:fld id="{AC8C9413-350C-DF4B-9A2F-FE6DE6E6EC3F}" type="slidenum">
              <a:rPr lang="en-US" sz="1200"/>
              <a:pPr algn="r" defTabSz="917575"/>
              <a:t>5</a:t>
            </a:fld>
            <a:endParaRPr lang="en-US" sz="120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spcBef>
                <a:spcPct val="0"/>
              </a:spcBef>
            </a:pPr>
            <a:r>
              <a:rPr lang="en-US"/>
              <a:t>Source: World Bank. </a:t>
            </a:r>
          </a:p>
        </p:txBody>
      </p:sp>
    </p:spTree>
    <p:extLst>
      <p:ext uri="{BB962C8B-B14F-4D97-AF65-F5344CB8AC3E}">
        <p14:creationId xmlns:p14="http://schemas.microsoft.com/office/powerpoint/2010/main" val="1384531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9D6B6C2-B4FC-2A4A-8D2F-5BFA2A8A1008}" type="slidenum">
              <a:rPr lang="en-US"/>
              <a:pPr/>
              <a:t>19</a:t>
            </a:fld>
            <a:endParaRPr lang="en-US"/>
          </a:p>
        </p:txBody>
      </p:sp>
      <p:sp>
        <p:nvSpPr>
          <p:cNvPr id="541698" name="Slide Image Placeholder 1"/>
          <p:cNvSpPr>
            <a:spLocks noGrp="1" noRot="1" noChangeAspect="1" noTextEdit="1"/>
          </p:cNvSpPr>
          <p:nvPr>
            <p:ph type="sldImg"/>
          </p:nvPr>
        </p:nvSpPr>
        <p:spPr>
          <a:ln/>
        </p:spPr>
      </p:sp>
      <p:sp>
        <p:nvSpPr>
          <p:cNvPr id="541699" name="Notes Placeholder 2"/>
          <p:cNvSpPr>
            <a:spLocks noGrp="1"/>
          </p:cNvSpPr>
          <p:nvPr>
            <p:ph type="body" idx="1"/>
          </p:nvPr>
        </p:nvSpPr>
        <p:spPr/>
        <p:txBody>
          <a:bodyPr/>
          <a:lstStyle/>
          <a:p>
            <a:pPr>
              <a:spcBef>
                <a:spcPct val="50000"/>
              </a:spcBef>
              <a:buClr>
                <a:schemeClr val="hlink"/>
              </a:buClr>
              <a:buSzPct val="70000"/>
              <a:buFont typeface="Wingdings" charset="2"/>
              <a:buNone/>
            </a:pPr>
            <a:r>
              <a:rPr lang="en-US" b="1" i="1" u="sng"/>
              <a:t>Figure Caption</a:t>
            </a:r>
            <a:r>
              <a:rPr lang="en-US" b="1"/>
              <a:t>: Figure 12-7: Long-Run Aggregate Supply Curve </a:t>
            </a:r>
          </a:p>
          <a:p>
            <a:pPr>
              <a:spcBef>
                <a:spcPct val="50000"/>
              </a:spcBef>
              <a:buClr>
                <a:schemeClr val="hlink"/>
              </a:buClr>
              <a:buSzPct val="70000"/>
              <a:buFont typeface="Wingdings" charset="2"/>
              <a:buNone/>
            </a:pPr>
            <a:r>
              <a:rPr lang="en-US"/>
              <a:t>The long-run aggregate supply curve shows the quantity of aggregate output supplied when all prices, including nominal wages, are flexible. It is vertical at potential output, </a:t>
            </a:r>
            <a:r>
              <a:rPr lang="en-US" i="1"/>
              <a:t>Y</a:t>
            </a:r>
            <a:r>
              <a:rPr lang="en-US" i="1" baseline="-25000"/>
              <a:t>P</a:t>
            </a:r>
            <a:r>
              <a:rPr lang="en-US" i="1"/>
              <a:t> </a:t>
            </a:r>
            <a:r>
              <a:rPr lang="en-US"/>
              <a:t>, because in the long run an increase in the aggregate price level has no effect on the quantity of aggregate output supplied.</a:t>
            </a:r>
          </a:p>
          <a:p>
            <a:endParaRPr lang="en-US"/>
          </a:p>
        </p:txBody>
      </p:sp>
      <p:sp>
        <p:nvSpPr>
          <p:cNvPr id="541700" name="Slide Number Placeholder 3"/>
          <p:cNvSpPr txBox="1">
            <a:spLocks noGrp="1"/>
          </p:cNvSpPr>
          <p:nvPr/>
        </p:nvSpPr>
        <p:spPr bwMode="auto">
          <a:xfrm>
            <a:off x="5265809" y="6536528"/>
            <a:ext cx="4028440" cy="344091"/>
          </a:xfrm>
          <a:prstGeom prst="rect">
            <a:avLst/>
          </a:prstGeom>
          <a:noFill/>
          <a:ln w="9525">
            <a:noFill/>
            <a:miter lim="800000"/>
            <a:headEnd/>
            <a:tailEnd/>
          </a:ln>
        </p:spPr>
        <p:txBody>
          <a:bodyPr anchor="b">
            <a:prstTxWarp prst="textNoShape">
              <a:avLst/>
            </a:prstTxWarp>
          </a:bodyPr>
          <a:lstStyle/>
          <a:p>
            <a:pPr algn="r">
              <a:lnSpc>
                <a:spcPct val="100000"/>
              </a:lnSpc>
              <a:spcBef>
                <a:spcPct val="0"/>
              </a:spcBef>
              <a:buClrTx/>
              <a:buSzTx/>
              <a:buFontTx/>
              <a:buNone/>
            </a:pPr>
            <a:fld id="{7AAA1724-55EE-CB4A-80A4-D03BF16AE199}" type="slidenum">
              <a:rPr lang="en-US" sz="1200">
                <a:latin typeface="Calibri" charset="0"/>
                <a:ea typeface="ＭＳ Ｐゴシック" charset="-128"/>
                <a:cs typeface="ＭＳ Ｐゴシック" charset="-128"/>
              </a:rPr>
              <a:pPr algn="r">
                <a:lnSpc>
                  <a:spcPct val="100000"/>
                </a:lnSpc>
                <a:spcBef>
                  <a:spcPct val="0"/>
                </a:spcBef>
                <a:buClrTx/>
                <a:buSzTx/>
                <a:buFontTx/>
                <a:buNone/>
              </a:pPr>
              <a:t>19</a:t>
            </a:fld>
            <a:endParaRPr lang="en-US" sz="1200">
              <a:latin typeface="Calibri" charset="0"/>
              <a:ea typeface="ＭＳ Ｐゴシック" charset="-128"/>
              <a:cs typeface="ＭＳ Ｐゴシック" charset="-128"/>
            </a:endParaRPr>
          </a:p>
        </p:txBody>
      </p:sp>
    </p:spTree>
    <p:extLst>
      <p:ext uri="{BB962C8B-B14F-4D97-AF65-F5344CB8AC3E}">
        <p14:creationId xmlns:p14="http://schemas.microsoft.com/office/powerpoint/2010/main" val="93445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2178D22-784E-7549-B49C-B81514B50BC7}" type="slidenum">
              <a:rPr lang="en-US"/>
              <a:pPr/>
              <a:t>20</a:t>
            </a:fld>
            <a:endParaRPr lang="en-US"/>
          </a:p>
        </p:txBody>
      </p:sp>
      <p:sp>
        <p:nvSpPr>
          <p:cNvPr id="450562" name="Slide Image Placeholder 1"/>
          <p:cNvSpPr>
            <a:spLocks noGrp="1" noRot="1" noChangeAspect="1" noTextEdit="1"/>
          </p:cNvSpPr>
          <p:nvPr>
            <p:ph type="sldImg"/>
          </p:nvPr>
        </p:nvSpPr>
        <p:spPr>
          <a:ln/>
        </p:spPr>
      </p:sp>
      <p:sp>
        <p:nvSpPr>
          <p:cNvPr id="450563" name="Notes Placeholder 2"/>
          <p:cNvSpPr>
            <a:spLocks noGrp="1"/>
          </p:cNvSpPr>
          <p:nvPr>
            <p:ph type="body" idx="1"/>
          </p:nvPr>
        </p:nvSpPr>
        <p:spPr/>
        <p:txBody>
          <a:bodyPr/>
          <a:lstStyle/>
          <a:p>
            <a:pPr>
              <a:spcBef>
                <a:spcPct val="0"/>
              </a:spcBef>
            </a:pPr>
            <a:r>
              <a:rPr lang="en-US" b="1" i="1" u="sng"/>
              <a:t>Figure Caption</a:t>
            </a:r>
            <a:r>
              <a:rPr lang="en-US" b="1"/>
              <a:t>: </a:t>
            </a:r>
            <a:r>
              <a:rPr lang="en-US" altLang="zh-CN" b="1">
                <a:cs typeface="宋体" charset="-122"/>
              </a:rPr>
              <a:t>Figure 12-8:</a:t>
            </a:r>
            <a:r>
              <a:rPr lang="en-US" altLang="zh-CN">
                <a:cs typeface="宋体" charset="-122"/>
              </a:rPr>
              <a:t> </a:t>
            </a:r>
            <a:r>
              <a:rPr lang="en-US" altLang="zh-CN" sz="1000" b="1">
                <a:cs typeface="宋体" charset="-122"/>
              </a:rPr>
              <a:t>Actual and Potential Output from 1989 to 2007</a:t>
            </a:r>
            <a:r>
              <a:rPr lang="en-US" altLang="zh-CN" b="1">
                <a:cs typeface="宋体" charset="-122"/>
              </a:rPr>
              <a:t> </a:t>
            </a:r>
          </a:p>
          <a:p>
            <a:pPr>
              <a:spcBef>
                <a:spcPct val="0"/>
              </a:spcBef>
            </a:pPr>
            <a:r>
              <a:rPr lang="en-US" altLang="zh-CN">
                <a:cs typeface="宋体" charset="-122"/>
              </a:rPr>
              <a:t>This figure shows the performance of actual and potential output in the United States from 1989 to 2007. The black line shows estimates of U.S. potential output, produced by the Congressional Budget Office, and the blue line shows actual aggregate output. The purple-shaded years are periods in which actual aggregate output fell below potential output, and the green-shaded years are periods in which actual aggregate output exceeded potential output. As shown, significant shortfalls occurred in the recessions of the early 1990s and after 2000. Actual aggregate output was significantly above potential output in the boom of the late 1990s.</a:t>
            </a:r>
          </a:p>
          <a:p>
            <a:pPr>
              <a:spcBef>
                <a:spcPct val="0"/>
              </a:spcBef>
            </a:pPr>
            <a:r>
              <a:rPr lang="en-US" altLang="zh-CN">
                <a:cs typeface="宋体" charset="-122"/>
              </a:rPr>
              <a:t>Source: Congressional Budget Office; Bureau of Economic Analysis.</a:t>
            </a:r>
            <a:endParaRPr lang="zh-CN" altLang="en-US">
              <a:cs typeface="宋体" charset="-122"/>
            </a:endParaRPr>
          </a:p>
        </p:txBody>
      </p:sp>
      <p:sp>
        <p:nvSpPr>
          <p:cNvPr id="450564" name="Slide Number Placeholder 3"/>
          <p:cNvSpPr txBox="1">
            <a:spLocks noGrp="1"/>
          </p:cNvSpPr>
          <p:nvPr/>
        </p:nvSpPr>
        <p:spPr bwMode="auto">
          <a:xfrm>
            <a:off x="5265809" y="6536528"/>
            <a:ext cx="4028440" cy="344091"/>
          </a:xfrm>
          <a:prstGeom prst="rect">
            <a:avLst/>
          </a:prstGeom>
          <a:noFill/>
          <a:ln w="9525">
            <a:noFill/>
            <a:miter lim="800000"/>
            <a:headEnd/>
            <a:tailEnd/>
          </a:ln>
        </p:spPr>
        <p:txBody>
          <a:bodyPr anchor="b">
            <a:prstTxWarp prst="textNoShape">
              <a:avLst/>
            </a:prstTxWarp>
          </a:bodyPr>
          <a:lstStyle/>
          <a:p>
            <a:pPr algn="r">
              <a:lnSpc>
                <a:spcPct val="100000"/>
              </a:lnSpc>
              <a:spcBef>
                <a:spcPct val="0"/>
              </a:spcBef>
              <a:buClrTx/>
              <a:buSzTx/>
              <a:buFontTx/>
              <a:buNone/>
            </a:pPr>
            <a:fld id="{F98D2B11-A662-9243-9465-B94DF136DA5E}" type="slidenum">
              <a:rPr lang="zh-CN" altLang="en-US" sz="1200">
                <a:latin typeface="Calibri" charset="0"/>
                <a:cs typeface="宋体" charset="-122"/>
              </a:rPr>
              <a:pPr algn="r">
                <a:lnSpc>
                  <a:spcPct val="100000"/>
                </a:lnSpc>
                <a:spcBef>
                  <a:spcPct val="0"/>
                </a:spcBef>
                <a:buClrTx/>
                <a:buSzTx/>
                <a:buFontTx/>
                <a:buNone/>
              </a:pPr>
              <a:t>20</a:t>
            </a:fld>
            <a:endParaRPr lang="en-US" altLang="zh-CN" sz="1200">
              <a:latin typeface="Calibri" charset="0"/>
              <a:cs typeface="宋体" charset="-122"/>
            </a:endParaRPr>
          </a:p>
        </p:txBody>
      </p:sp>
    </p:spTree>
    <p:extLst>
      <p:ext uri="{BB962C8B-B14F-4D97-AF65-F5344CB8AC3E}">
        <p14:creationId xmlns:p14="http://schemas.microsoft.com/office/powerpoint/2010/main" val="1687916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066AF7-8B12-6C4F-939F-469C80292C19}" type="slidenum">
              <a:rPr lang="en-US"/>
              <a:pPr/>
              <a:t>21</a:t>
            </a:fld>
            <a:endParaRPr lang="en-US"/>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r>
              <a:rPr lang="en-US" b="1" i="1" u="sng"/>
              <a:t>Notes to the Instructor</a:t>
            </a:r>
            <a:r>
              <a:rPr lang="en-US"/>
              <a:t>: This figure is from the earlier edition. </a:t>
            </a:r>
          </a:p>
        </p:txBody>
      </p:sp>
    </p:spTree>
    <p:extLst>
      <p:ext uri="{BB962C8B-B14F-4D97-AF65-F5344CB8AC3E}">
        <p14:creationId xmlns:p14="http://schemas.microsoft.com/office/powerpoint/2010/main" val="422001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2178D22-784E-7549-B49C-B81514B50BC7}" type="slidenum">
              <a:rPr lang="en-US"/>
              <a:pPr/>
              <a:t>22</a:t>
            </a:fld>
            <a:endParaRPr lang="en-US"/>
          </a:p>
        </p:txBody>
      </p:sp>
      <p:sp>
        <p:nvSpPr>
          <p:cNvPr id="450562" name="Slide Image Placeholder 1"/>
          <p:cNvSpPr>
            <a:spLocks noGrp="1" noRot="1" noChangeAspect="1" noTextEdit="1"/>
          </p:cNvSpPr>
          <p:nvPr>
            <p:ph type="sldImg"/>
          </p:nvPr>
        </p:nvSpPr>
        <p:spPr>
          <a:ln/>
        </p:spPr>
      </p:sp>
      <p:sp>
        <p:nvSpPr>
          <p:cNvPr id="450563" name="Notes Placeholder 2"/>
          <p:cNvSpPr>
            <a:spLocks noGrp="1"/>
          </p:cNvSpPr>
          <p:nvPr>
            <p:ph type="body" idx="1"/>
          </p:nvPr>
        </p:nvSpPr>
        <p:spPr/>
        <p:txBody>
          <a:bodyPr/>
          <a:lstStyle/>
          <a:p>
            <a:pPr>
              <a:spcBef>
                <a:spcPct val="0"/>
              </a:spcBef>
            </a:pPr>
            <a:r>
              <a:rPr lang="en-US" b="1" i="1" u="sng"/>
              <a:t>Figure Caption</a:t>
            </a:r>
            <a:r>
              <a:rPr lang="en-US" b="1"/>
              <a:t>: </a:t>
            </a:r>
            <a:r>
              <a:rPr lang="en-US" altLang="zh-CN" b="1">
                <a:cs typeface="宋体" charset="-122"/>
              </a:rPr>
              <a:t>Figure 12-8:</a:t>
            </a:r>
            <a:r>
              <a:rPr lang="en-US" altLang="zh-CN">
                <a:cs typeface="宋体" charset="-122"/>
              </a:rPr>
              <a:t> </a:t>
            </a:r>
            <a:r>
              <a:rPr lang="en-US" altLang="zh-CN" sz="1000" b="1">
                <a:cs typeface="宋体" charset="-122"/>
              </a:rPr>
              <a:t>Actual and Potential Output from 1989 to 2007</a:t>
            </a:r>
            <a:r>
              <a:rPr lang="en-US" altLang="zh-CN" b="1">
                <a:cs typeface="宋体" charset="-122"/>
              </a:rPr>
              <a:t> </a:t>
            </a:r>
          </a:p>
          <a:p>
            <a:pPr>
              <a:spcBef>
                <a:spcPct val="0"/>
              </a:spcBef>
            </a:pPr>
            <a:r>
              <a:rPr lang="en-US" altLang="zh-CN">
                <a:cs typeface="宋体" charset="-122"/>
              </a:rPr>
              <a:t>This figure shows the performance of actual and potential output in the United States from 1989 to 2007. The black line shows estimates of U.S. potential output, produced by the Congressional Budget Office, and the blue line shows actual aggregate output. The purple-shaded years are periods in which actual aggregate output fell below potential output, and the green-shaded years are periods in which actual aggregate output exceeded potential output. As shown, significant shortfalls occurred in the recessions of the early 1990s and after 2000. Actual aggregate output was significantly above potential output in the boom of the late 1990s.</a:t>
            </a:r>
          </a:p>
          <a:p>
            <a:pPr>
              <a:spcBef>
                <a:spcPct val="0"/>
              </a:spcBef>
            </a:pPr>
            <a:r>
              <a:rPr lang="en-US" altLang="zh-CN">
                <a:cs typeface="宋体" charset="-122"/>
              </a:rPr>
              <a:t>Source: Congressional Budget Office; Bureau of Economic Analysis.</a:t>
            </a:r>
            <a:endParaRPr lang="zh-CN" altLang="en-US">
              <a:cs typeface="宋体" charset="-122"/>
            </a:endParaRPr>
          </a:p>
        </p:txBody>
      </p:sp>
      <p:sp>
        <p:nvSpPr>
          <p:cNvPr id="450564" name="Slide Number Placeholder 3"/>
          <p:cNvSpPr txBox="1">
            <a:spLocks noGrp="1"/>
          </p:cNvSpPr>
          <p:nvPr/>
        </p:nvSpPr>
        <p:spPr bwMode="auto">
          <a:xfrm>
            <a:off x="5265809" y="6536528"/>
            <a:ext cx="4028440" cy="344091"/>
          </a:xfrm>
          <a:prstGeom prst="rect">
            <a:avLst/>
          </a:prstGeom>
          <a:noFill/>
          <a:ln w="9525">
            <a:noFill/>
            <a:miter lim="800000"/>
            <a:headEnd/>
            <a:tailEnd/>
          </a:ln>
        </p:spPr>
        <p:txBody>
          <a:bodyPr anchor="b">
            <a:prstTxWarp prst="textNoShape">
              <a:avLst/>
            </a:prstTxWarp>
          </a:bodyPr>
          <a:lstStyle/>
          <a:p>
            <a:pPr algn="r">
              <a:lnSpc>
                <a:spcPct val="100000"/>
              </a:lnSpc>
              <a:spcBef>
                <a:spcPct val="0"/>
              </a:spcBef>
              <a:buClrTx/>
              <a:buSzTx/>
              <a:buFontTx/>
              <a:buNone/>
            </a:pPr>
            <a:fld id="{F98D2B11-A662-9243-9465-B94DF136DA5E}" type="slidenum">
              <a:rPr lang="zh-CN" altLang="en-US" sz="1200">
                <a:latin typeface="Calibri" charset="0"/>
                <a:cs typeface="宋体" charset="-122"/>
              </a:rPr>
              <a:pPr algn="r">
                <a:lnSpc>
                  <a:spcPct val="100000"/>
                </a:lnSpc>
                <a:spcBef>
                  <a:spcPct val="0"/>
                </a:spcBef>
                <a:buClrTx/>
                <a:buSzTx/>
                <a:buFontTx/>
                <a:buNone/>
              </a:pPr>
              <a:t>22</a:t>
            </a:fld>
            <a:endParaRPr lang="en-US" altLang="zh-CN" sz="1200">
              <a:latin typeface="Calibri" charset="0"/>
              <a:cs typeface="宋体" charset="-122"/>
            </a:endParaRPr>
          </a:p>
        </p:txBody>
      </p:sp>
    </p:spTree>
    <p:extLst>
      <p:ext uri="{BB962C8B-B14F-4D97-AF65-F5344CB8AC3E}">
        <p14:creationId xmlns:p14="http://schemas.microsoft.com/office/powerpoint/2010/main" val="240001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4EC19-04BF-244D-9414-A56D5DC33248}" type="slidenum">
              <a:rPr lang="en-US"/>
              <a:pPr/>
              <a:t>24</a:t>
            </a:fld>
            <a:endParaRPr lang="en-US"/>
          </a:p>
        </p:txBody>
      </p:sp>
      <p:sp>
        <p:nvSpPr>
          <p:cNvPr id="3338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33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90722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4EC19-04BF-244D-9414-A56D5DC33248}" type="slidenum">
              <a:rPr lang="en-US"/>
              <a:pPr/>
              <a:t>25</a:t>
            </a:fld>
            <a:endParaRPr lang="en-US"/>
          </a:p>
        </p:txBody>
      </p:sp>
      <p:sp>
        <p:nvSpPr>
          <p:cNvPr id="3338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33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02938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sz="quarter"/>
          </p:nvPr>
        </p:nvSpPr>
        <p:spPr>
          <a:xfrm>
            <a:off x="685800" y="1676400"/>
            <a:ext cx="7772400" cy="1828800"/>
          </a:xfrm>
          <a:effectLst>
            <a:outerShdw blurRad="63500" dist="35915" dir="16979978" algn="ctr" rotWithShape="0">
              <a:srgbClr val="000000">
                <a:alpha val="75000"/>
              </a:srgbClr>
            </a:outerShdw>
          </a:effectLst>
        </p:spPr>
        <p:txBody>
          <a:bodyPr/>
          <a:lstStyle>
            <a:lvl1pPr>
              <a:defRPr/>
            </a:lvl1pPr>
          </a:lstStyle>
          <a:p>
            <a:r>
              <a:rPr lang="en-US"/>
              <a:t>Click to edit Master title style</a:t>
            </a:r>
          </a:p>
        </p:txBody>
      </p:sp>
      <p:sp>
        <p:nvSpPr>
          <p:cNvPr id="24579" name="Rectangle 3"/>
          <p:cNvSpPr>
            <a:spLocks noGrp="1" noChangeArrowheads="1"/>
          </p:cNvSpPr>
          <p:nvPr>
            <p:ph type="subTitle" sz="quarter" idx="1"/>
          </p:nvPr>
        </p:nvSpPr>
        <p:spPr>
          <a:xfrm>
            <a:off x="1371600" y="3886200"/>
            <a:ext cx="6400800" cy="1752600"/>
          </a:xfrm>
          <a:effectLst>
            <a:outerShdw blurRad="63500" dist="25399" dir="16979931" algn="ctr" rotWithShape="0">
              <a:srgbClr val="000000">
                <a:alpha val="75000"/>
              </a:srgbClr>
            </a:outerShdw>
          </a:effectLst>
        </p:spPr>
        <p:txBody>
          <a:bodyPr/>
          <a:lstStyle>
            <a:lvl1pPr marL="0" indent="0" algn="ctr">
              <a:buFont typeface="Wingdings" pitchFamily="-108" charset="2"/>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B6D99076-E74C-4A43-9AE2-821AA1D9D731}"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DB72859B-3609-774F-A7A3-C6920B6086F0}" type="slidenum">
              <a:rPr lang="en-US"/>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1CF782B-4F27-C740-B3E2-E26659EE4BC9}"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79464CEA-661C-564F-91F4-4FAA7E692B45}" type="slidenum">
              <a:rPr lang="en-US"/>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F86DC51-E372-894C-8C5D-DCEBE1F95655}" type="slidenum">
              <a:rPr lang="en-US"/>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1C91CB25-41C0-8543-BA6E-9B6A1C6A5A6E}" type="slidenum">
              <a:rPr lang="en-US"/>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0A062CB5-EA77-494A-84C4-5EF62FB63D92}" type="slidenum">
              <a:rPr lang="en-US"/>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58CCDCCB-E625-824F-AF3A-C5248FB1A2B6}" type="slidenum">
              <a:rPr lang="en-US"/>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8CEFD119-1B45-7E4C-B93C-42CB786B531F}" type="slidenum">
              <a:rPr lang="en-US"/>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0B2820BF-B4DB-4746-A691-A6BE25FD5C35}" type="slidenum">
              <a:rPr lang="en-US"/>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DFFB116-1A0A-4C44-A5A1-B4FBE8361A1E}" type="slidenum">
              <a:rPr lang="en-US"/>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078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381000"/>
            <a:ext cx="8229600" cy="1371600"/>
          </a:xfrm>
          <a:prstGeom prst="rect">
            <a:avLst/>
          </a:prstGeom>
          <a:noFill/>
          <a:ln w="9525">
            <a:noFill/>
            <a:miter lim="800000"/>
            <a:headEnd/>
            <a:tailEnd/>
          </a:ln>
          <a:effectLst>
            <a:outerShdw blurRad="63500" dist="35907" dir="16979964" algn="ctr" rotWithShape="0">
              <a:srgbClr val="000000">
                <a:alpha val="75000"/>
              </a:srgbClr>
            </a:outerShdw>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3555" name="Rectangle 3"/>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a:outerShdw blurRad="63500" dist="25400" dir="16979900" algn="ctr" rotWithShape="0">
              <a:srgbClr val="000000">
                <a:alpha val="75000"/>
              </a:srgbClr>
            </a:outerShdw>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55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endParaRPr lang="en-US"/>
          </a:p>
        </p:txBody>
      </p:sp>
      <p:sp>
        <p:nvSpPr>
          <p:cNvPr id="2355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endParaRPr lang="en-US"/>
          </a:p>
        </p:txBody>
      </p:sp>
      <p:sp>
        <p:nvSpPr>
          <p:cNvPr id="2355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fld id="{3A743B78-C828-094C-A3A9-BFABA97F63C3}"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rtl="0" eaLnBrk="0" fontAlgn="base" hangingPunct="0">
        <a:spcBef>
          <a:spcPct val="0"/>
        </a:spcBef>
        <a:spcAft>
          <a:spcPct val="0"/>
        </a:spcAft>
        <a:defRPr sz="4400">
          <a:solidFill>
            <a:schemeClr val="tx2"/>
          </a:solidFill>
          <a:latin typeface="+mj-lt"/>
          <a:ea typeface="ＭＳ Ｐゴシック" pitchFamily="-108" charset="-128"/>
          <a:cs typeface="ＭＳ Ｐゴシック" pitchFamily="-108" charset="-128"/>
        </a:defRPr>
      </a:lvl1pPr>
      <a:lvl2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fontAlgn="base">
        <a:spcBef>
          <a:spcPct val="0"/>
        </a:spcBef>
        <a:spcAft>
          <a:spcPct val="0"/>
        </a:spcAft>
        <a:defRPr sz="4400">
          <a:solidFill>
            <a:schemeClr val="tx2"/>
          </a:solidFill>
          <a:latin typeface="Arial" pitchFamily="-108" charset="0"/>
        </a:defRPr>
      </a:lvl6pPr>
      <a:lvl7pPr marL="914400" algn="ctr" rtl="0" fontAlgn="base">
        <a:spcBef>
          <a:spcPct val="0"/>
        </a:spcBef>
        <a:spcAft>
          <a:spcPct val="0"/>
        </a:spcAft>
        <a:defRPr sz="4400">
          <a:solidFill>
            <a:schemeClr val="tx2"/>
          </a:solidFill>
          <a:latin typeface="Arial" pitchFamily="-108" charset="0"/>
        </a:defRPr>
      </a:lvl7pPr>
      <a:lvl8pPr marL="1371600" algn="ctr" rtl="0" fontAlgn="base">
        <a:spcBef>
          <a:spcPct val="0"/>
        </a:spcBef>
        <a:spcAft>
          <a:spcPct val="0"/>
        </a:spcAft>
        <a:defRPr sz="4400">
          <a:solidFill>
            <a:schemeClr val="tx2"/>
          </a:solidFill>
          <a:latin typeface="Arial" pitchFamily="-108" charset="0"/>
        </a:defRPr>
      </a:lvl8pPr>
      <a:lvl9pPr marL="1828800" algn="ctr" rtl="0" fontAlgn="base">
        <a:spcBef>
          <a:spcPct val="0"/>
        </a:spcBef>
        <a:spcAft>
          <a:spcPct val="0"/>
        </a:spcAft>
        <a:defRPr sz="4400">
          <a:solidFill>
            <a:schemeClr val="tx2"/>
          </a:solidFill>
          <a:latin typeface="Arial" pitchFamily="-108" charset="0"/>
        </a:defRPr>
      </a:lvl9pPr>
    </p:titleStyle>
    <p:bodyStyle>
      <a:lvl1pPr marL="342900" indent="-342900" algn="l" rtl="0" eaLnBrk="0" fontAlgn="base" hangingPunct="0">
        <a:spcBef>
          <a:spcPct val="20000"/>
        </a:spcBef>
        <a:spcAft>
          <a:spcPct val="0"/>
        </a:spcAft>
        <a:buClr>
          <a:schemeClr val="hlink"/>
        </a:buClr>
        <a:buSzPct val="65000"/>
        <a:buFont typeface="Wingdings" charset="2"/>
        <a:buChar char="n"/>
        <a:defRPr sz="32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lr>
          <a:schemeClr val="folHlink"/>
        </a:buClr>
        <a:buSzPct val="65000"/>
        <a:buFont typeface="Wingdings" charset="2"/>
        <a:buChar char="n"/>
        <a:defRPr sz="28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lr>
          <a:schemeClr val="hlink"/>
        </a:buClr>
        <a:buSzPct val="65000"/>
        <a:buFont typeface="Wingdings" charset="2"/>
        <a:buChar char="n"/>
        <a:defRPr sz="2400">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lr>
          <a:schemeClr val="folHlink"/>
        </a:buClr>
        <a:buSzPct val="65000"/>
        <a:buFont typeface="Wingdings" charset="2"/>
        <a:buChar char="n"/>
        <a:defRPr sz="2000">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lr>
          <a:schemeClr val="hlink"/>
        </a:buClr>
        <a:buSzPct val="65000"/>
        <a:buFont typeface="Wingdings" charset="2"/>
        <a:buChar char="n"/>
        <a:defRPr sz="2000">
          <a:solidFill>
            <a:schemeClr val="tx1"/>
          </a:solidFill>
          <a:latin typeface="+mn-lt"/>
          <a:ea typeface="ＭＳ Ｐゴシック" pitchFamily="-108" charset="-128"/>
        </a:defRPr>
      </a:lvl5pPr>
      <a:lvl6pPr marL="2514600" indent="-228600" algn="l" rtl="0" fontAlgn="base">
        <a:spcBef>
          <a:spcPct val="20000"/>
        </a:spcBef>
        <a:spcAft>
          <a:spcPct val="0"/>
        </a:spcAft>
        <a:buClr>
          <a:schemeClr val="hlink"/>
        </a:buClr>
        <a:buSzPct val="65000"/>
        <a:buFont typeface="Wingdings" pitchFamily="-108" charset="2"/>
        <a:buChar char="n"/>
        <a:defRPr sz="2000">
          <a:solidFill>
            <a:schemeClr val="tx1"/>
          </a:solidFill>
          <a:latin typeface="+mn-lt"/>
          <a:ea typeface="ＭＳ Ｐゴシック" pitchFamily="-108" charset="-128"/>
        </a:defRPr>
      </a:lvl6pPr>
      <a:lvl7pPr marL="2971800" indent="-228600" algn="l" rtl="0" fontAlgn="base">
        <a:spcBef>
          <a:spcPct val="20000"/>
        </a:spcBef>
        <a:spcAft>
          <a:spcPct val="0"/>
        </a:spcAft>
        <a:buClr>
          <a:schemeClr val="hlink"/>
        </a:buClr>
        <a:buSzPct val="65000"/>
        <a:buFont typeface="Wingdings" pitchFamily="-108" charset="2"/>
        <a:buChar char="n"/>
        <a:defRPr sz="2000">
          <a:solidFill>
            <a:schemeClr val="tx1"/>
          </a:solidFill>
          <a:latin typeface="+mn-lt"/>
          <a:ea typeface="ＭＳ Ｐゴシック" pitchFamily="-108" charset="-128"/>
        </a:defRPr>
      </a:lvl7pPr>
      <a:lvl8pPr marL="3429000" indent="-228600" algn="l" rtl="0" fontAlgn="base">
        <a:spcBef>
          <a:spcPct val="20000"/>
        </a:spcBef>
        <a:spcAft>
          <a:spcPct val="0"/>
        </a:spcAft>
        <a:buClr>
          <a:schemeClr val="hlink"/>
        </a:buClr>
        <a:buSzPct val="65000"/>
        <a:buFont typeface="Wingdings" pitchFamily="-108" charset="2"/>
        <a:buChar char="n"/>
        <a:defRPr sz="2000">
          <a:solidFill>
            <a:schemeClr val="tx1"/>
          </a:solidFill>
          <a:latin typeface="+mn-lt"/>
          <a:ea typeface="ＭＳ Ｐゴシック" pitchFamily="-108" charset="-128"/>
        </a:defRPr>
      </a:lvl8pPr>
      <a:lvl9pPr marL="3886200" indent="-228600" algn="l" rtl="0" fontAlgn="base">
        <a:spcBef>
          <a:spcPct val="20000"/>
        </a:spcBef>
        <a:spcAft>
          <a:spcPct val="0"/>
        </a:spcAft>
        <a:buClr>
          <a:schemeClr val="hlink"/>
        </a:buClr>
        <a:buSzPct val="65000"/>
        <a:buFont typeface="Wingdings" pitchFamily="-108" charset="2"/>
        <a:buChar char="n"/>
        <a:defRPr sz="2000">
          <a:solidFill>
            <a:schemeClr val="tx1"/>
          </a:solidFill>
          <a:latin typeface="+mn-lt"/>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bls.gov/emp/ep_chart_001.ht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nytimes.com/interactive/2008/05/03/business/20080403_SPENDING_GRAPHIC.html"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www.xkcd.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www.guardian.co.uk/news/datablog/2010/dec/07/world-education-rankings-maths-science-reading"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457200" y="228600"/>
            <a:ext cx="8229600" cy="712788"/>
          </a:xfrm>
          <a:effectLst/>
        </p:spPr>
        <p:txBody>
          <a:bodyPr/>
          <a:lstStyle/>
          <a:p>
            <a:pPr eaLnBrk="1" hangingPunct="1"/>
            <a:r>
              <a:rPr lang="en-US" sz="3200" dirty="0" smtClean="0"/>
              <a:t>Korean “Catch-up” to US</a:t>
            </a:r>
          </a:p>
        </p:txBody>
      </p:sp>
      <p:pic>
        <p:nvPicPr>
          <p:cNvPr id="3" name="Picture 2"/>
          <p:cNvPicPr>
            <a:picLocks noChangeAspect="1"/>
          </p:cNvPicPr>
          <p:nvPr/>
        </p:nvPicPr>
        <p:blipFill>
          <a:blip r:embed="rId3"/>
          <a:stretch>
            <a:fillRect/>
          </a:stretch>
        </p:blipFill>
        <p:spPr>
          <a:xfrm>
            <a:off x="571500" y="1028700"/>
            <a:ext cx="8001000" cy="4800600"/>
          </a:xfrm>
          <a:prstGeom prst="rect">
            <a:avLst/>
          </a:prstGeom>
        </p:spPr>
      </p:pic>
    </p:spTree>
    <p:extLst>
      <p:ext uri="{BB962C8B-B14F-4D97-AF65-F5344CB8AC3E}">
        <p14:creationId xmlns:p14="http://schemas.microsoft.com/office/powerpoint/2010/main" val="29143022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304800"/>
            <a:ext cx="8229600" cy="685800"/>
          </a:xfrm>
          <a:effectLst/>
        </p:spPr>
        <p:txBody>
          <a:bodyPr/>
          <a:lstStyle/>
          <a:p>
            <a:r>
              <a:rPr lang="en-US" sz="3600" dirty="0" smtClean="0">
                <a:ea typeface="ＭＳ Ｐゴシック" charset="-128"/>
                <a:cs typeface="ＭＳ Ｐゴシック" charset="-128"/>
              </a:rPr>
              <a:t>By Education Level – Study Hard!</a:t>
            </a:r>
            <a:endParaRPr lang="en-US" sz="3600" dirty="0">
              <a:ea typeface="ＭＳ Ｐゴシック" charset="-128"/>
              <a:cs typeface="ＭＳ Ｐゴシック" charset="-128"/>
            </a:endParaRPr>
          </a:p>
        </p:txBody>
      </p:sp>
      <p:sp>
        <p:nvSpPr>
          <p:cNvPr id="7" name="Rectangle 47" descr="pink"/>
          <p:cNvSpPr>
            <a:spLocks noChangeArrowheads="1"/>
          </p:cNvSpPr>
          <p:nvPr/>
        </p:nvSpPr>
        <p:spPr bwMode="auto">
          <a:xfrm>
            <a:off x="381000" y="6172200"/>
            <a:ext cx="8382000" cy="384175"/>
          </a:xfrm>
          <a:prstGeom prst="rect">
            <a:avLst/>
          </a:prstGeom>
          <a:noFill/>
          <a:ln w="9525">
            <a:noFill/>
            <a:miter lim="800000"/>
            <a:headEnd/>
            <a:tailEnd/>
          </a:ln>
          <a:effectLst/>
        </p:spPr>
        <p:txBody>
          <a:bodyPr>
            <a:prstTxWarp prst="textNoShape">
              <a:avLst/>
            </a:prstTxWarp>
          </a:bodyPr>
          <a:lstStyle/>
          <a:p>
            <a:pPr marL="342900" indent="-342900">
              <a:lnSpc>
                <a:spcPct val="90000"/>
              </a:lnSpc>
            </a:pPr>
            <a:r>
              <a:rPr lang="en-US" sz="2000" dirty="0" smtClean="0">
                <a:solidFill>
                  <a:srgbClr val="FFFFFF"/>
                </a:solidFill>
              </a:rPr>
              <a:t>Source:  </a:t>
            </a:r>
            <a:r>
              <a:rPr lang="en-US" sz="2000" dirty="0" smtClean="0">
                <a:solidFill>
                  <a:srgbClr val="FFFFFF"/>
                </a:solidFill>
                <a:hlinkClick r:id="rId2"/>
              </a:rPr>
              <a:t>http://www.bls.gov/emp/ep_chart_001.htm</a:t>
            </a:r>
            <a:r>
              <a:rPr lang="en-US" sz="2000" dirty="0" smtClean="0">
                <a:solidFill>
                  <a:srgbClr val="FFFFFF"/>
                </a:solidFill>
              </a:rPr>
              <a:t> </a:t>
            </a:r>
            <a:endParaRPr lang="en-US" sz="2000" dirty="0">
              <a:solidFill>
                <a:srgbClr val="FFFFFF"/>
              </a:solidFill>
            </a:endParaRPr>
          </a:p>
        </p:txBody>
      </p:sp>
      <p:pic>
        <p:nvPicPr>
          <p:cNvPr id="5" name="Picture 4"/>
          <p:cNvPicPr>
            <a:picLocks noChangeAspect="1"/>
          </p:cNvPicPr>
          <p:nvPr/>
        </p:nvPicPr>
        <p:blipFill>
          <a:blip r:embed="rId3"/>
          <a:stretch>
            <a:fillRect/>
          </a:stretch>
        </p:blipFill>
        <p:spPr>
          <a:xfrm>
            <a:off x="0" y="1219200"/>
            <a:ext cx="9144000" cy="4572000"/>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76200"/>
            <a:ext cx="8229600" cy="685800"/>
          </a:xfrm>
          <a:effectLst/>
        </p:spPr>
        <p:txBody>
          <a:bodyPr/>
          <a:lstStyle/>
          <a:p>
            <a:r>
              <a:rPr lang="en-US" sz="3600" dirty="0" smtClean="0">
                <a:ea typeface="ＭＳ Ｐゴシック" charset="-128"/>
                <a:cs typeface="ＭＳ Ｐゴシック" charset="-128"/>
              </a:rPr>
              <a:t>Unemployment by Race, Teenagers</a:t>
            </a:r>
            <a:endParaRPr lang="en-US" sz="3600" dirty="0">
              <a:ea typeface="ＭＳ Ｐゴシック" charset="-128"/>
              <a:cs typeface="ＭＳ Ｐゴシック" charset="-128"/>
            </a:endParaRPr>
          </a:p>
        </p:txBody>
      </p:sp>
      <p:pic>
        <p:nvPicPr>
          <p:cNvPr id="3" name="Picture 2"/>
          <p:cNvPicPr>
            <a:picLocks noChangeAspect="1"/>
          </p:cNvPicPr>
          <p:nvPr/>
        </p:nvPicPr>
        <p:blipFill>
          <a:blip r:embed="rId2"/>
          <a:stretch>
            <a:fillRect/>
          </a:stretch>
        </p:blipFill>
        <p:spPr>
          <a:xfrm>
            <a:off x="381000" y="1384300"/>
            <a:ext cx="8229600" cy="5473700"/>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304800"/>
            <a:ext cx="8229600" cy="685800"/>
          </a:xfrm>
          <a:effectLst/>
        </p:spPr>
        <p:txBody>
          <a:bodyPr/>
          <a:lstStyle/>
          <a:p>
            <a:r>
              <a:rPr lang="en-US" sz="3600" dirty="0" smtClean="0">
                <a:ea typeface="ＭＳ Ｐゴシック" charset="-128"/>
                <a:cs typeface="ＭＳ Ｐゴシック" charset="-128"/>
              </a:rPr>
              <a:t>But it always recovers…</a:t>
            </a:r>
            <a:br>
              <a:rPr lang="en-US" sz="3600" dirty="0" smtClean="0">
                <a:ea typeface="ＭＳ Ｐゴシック" charset="-128"/>
                <a:cs typeface="ＭＳ Ｐゴシック" charset="-128"/>
              </a:rPr>
            </a:br>
            <a:r>
              <a:rPr lang="en-US" sz="3600" dirty="0" smtClean="0">
                <a:ea typeface="ＭＳ Ｐゴシック" charset="-128"/>
                <a:cs typeface="ＭＳ Ｐゴシック" charset="-128"/>
              </a:rPr>
              <a:t>U.S</a:t>
            </a:r>
            <a:r>
              <a:rPr lang="en-US" sz="3600" dirty="0">
                <a:ea typeface="ＭＳ Ｐゴシック" charset="-128"/>
                <a:cs typeface="ＭＳ Ｐゴシック" charset="-128"/>
              </a:rPr>
              <a:t>. Unemployment Rate, </a:t>
            </a:r>
            <a:r>
              <a:rPr lang="en-US" sz="3600" dirty="0" smtClean="0">
                <a:ea typeface="ＭＳ Ｐゴシック" charset="-128"/>
                <a:cs typeface="ＭＳ Ｐゴシック" charset="-128"/>
              </a:rPr>
              <a:t>1961–2011</a:t>
            </a:r>
            <a:endParaRPr lang="en-US" sz="3600" dirty="0">
              <a:ea typeface="ＭＳ Ｐゴシック" charset="-128"/>
              <a:cs typeface="ＭＳ Ｐゴシック" charset="-128"/>
            </a:endParaRPr>
          </a:p>
        </p:txBody>
      </p:sp>
      <p:sp>
        <p:nvSpPr>
          <p:cNvPr id="7" name="Rectangle 47" descr="pink"/>
          <p:cNvSpPr>
            <a:spLocks noChangeArrowheads="1"/>
          </p:cNvSpPr>
          <p:nvPr/>
        </p:nvSpPr>
        <p:spPr bwMode="auto">
          <a:xfrm>
            <a:off x="457200" y="6092825"/>
            <a:ext cx="8382000" cy="384175"/>
          </a:xfrm>
          <a:prstGeom prst="rect">
            <a:avLst/>
          </a:prstGeom>
          <a:noFill/>
          <a:ln w="9525">
            <a:noFill/>
            <a:miter lim="800000"/>
            <a:headEnd/>
            <a:tailEnd/>
          </a:ln>
          <a:effectLst/>
        </p:spPr>
        <p:txBody>
          <a:bodyPr>
            <a:prstTxWarp prst="textNoShape">
              <a:avLst/>
            </a:prstTxWarp>
          </a:bodyPr>
          <a:lstStyle/>
          <a:p>
            <a:pPr marL="342900" indent="-342900">
              <a:lnSpc>
                <a:spcPct val="90000"/>
              </a:lnSpc>
            </a:pPr>
            <a:r>
              <a:rPr lang="en-US" sz="2000" dirty="0">
                <a:solidFill>
                  <a:srgbClr val="FFFFFF"/>
                </a:solidFill>
              </a:rPr>
              <a:t>Trade,</a:t>
            </a:r>
            <a:r>
              <a:rPr lang="en-US" sz="2000" dirty="0" smtClean="0">
                <a:solidFill>
                  <a:srgbClr val="FFFFFF"/>
                </a:solidFill>
              </a:rPr>
              <a:t> technology </a:t>
            </a:r>
            <a:r>
              <a:rPr lang="en-US" sz="2000" dirty="0">
                <a:solidFill>
                  <a:srgbClr val="FFFFFF"/>
                </a:solidFill>
              </a:rPr>
              <a:t>or other factors lead to changes in the patterns of employment, but not overall employment levels!</a:t>
            </a:r>
          </a:p>
        </p:txBody>
      </p:sp>
      <p:pic>
        <p:nvPicPr>
          <p:cNvPr id="8" name="Picture 7"/>
          <p:cNvPicPr>
            <a:picLocks noChangeAspect="1"/>
          </p:cNvPicPr>
          <p:nvPr/>
        </p:nvPicPr>
        <p:blipFill>
          <a:blip r:embed="rId2"/>
          <a:stretch>
            <a:fillRect/>
          </a:stretch>
        </p:blipFill>
        <p:spPr>
          <a:xfrm>
            <a:off x="1371600" y="1276350"/>
            <a:ext cx="6324600" cy="4743450"/>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a:xfrm>
            <a:off x="457200" y="6245225"/>
            <a:ext cx="2133600" cy="476250"/>
          </a:xfrm>
          <a:noFill/>
        </p:spPr>
        <p:txBody>
          <a:bodyPr/>
          <a:lstStyle/>
          <a:p>
            <a:pPr algn="l"/>
            <a:fld id="{7C35196C-2980-4F40-8540-04DB01484651}" type="slidenum">
              <a:rPr lang="en-US"/>
              <a:pPr algn="l"/>
              <a:t>13</a:t>
            </a:fld>
            <a:endParaRPr lang="en-US"/>
          </a:p>
        </p:txBody>
      </p:sp>
      <p:sp>
        <p:nvSpPr>
          <p:cNvPr id="10" name="Rectangle 2"/>
          <p:cNvSpPr>
            <a:spLocks noGrp="1" noChangeArrowheads="1"/>
          </p:cNvSpPr>
          <p:nvPr>
            <p:ph type="title"/>
          </p:nvPr>
        </p:nvSpPr>
        <p:spPr>
          <a:xfrm>
            <a:off x="0" y="304800"/>
            <a:ext cx="9144000" cy="609600"/>
          </a:xfrm>
          <a:effectLst/>
        </p:spPr>
        <p:txBody>
          <a:bodyPr/>
          <a:lstStyle/>
          <a:p>
            <a:r>
              <a:rPr lang="en-US" sz="3800" dirty="0" smtClean="0">
                <a:ea typeface="ＭＳ Ｐゴシック" charset="-128"/>
                <a:cs typeface="ＭＳ Ｐゴシック" charset="-128"/>
              </a:rPr>
              <a:t>Long-term unemployed is a huge challenge that will have lasting impacts</a:t>
            </a:r>
            <a:endParaRPr lang="en-US" sz="3800" dirty="0">
              <a:ea typeface="ＭＳ Ｐゴシック" charset="-128"/>
              <a:cs typeface="ＭＳ Ｐゴシック" charset="-128"/>
            </a:endParaRPr>
          </a:p>
        </p:txBody>
      </p:sp>
      <p:pic>
        <p:nvPicPr>
          <p:cNvPr id="2" name="Picture 1"/>
          <p:cNvPicPr>
            <a:picLocks noChangeAspect="1"/>
          </p:cNvPicPr>
          <p:nvPr/>
        </p:nvPicPr>
        <p:blipFill>
          <a:blip r:embed="rId2"/>
          <a:stretch>
            <a:fillRect/>
          </a:stretch>
        </p:blipFill>
        <p:spPr>
          <a:xfrm>
            <a:off x="381000" y="1600200"/>
            <a:ext cx="8445500" cy="5067300"/>
          </a:xfrm>
          <a:prstGeom prst="rect">
            <a:avLst/>
          </a:prstGeom>
        </p:spPr>
      </p:pic>
    </p:spTree>
    <p:extLst>
      <p:ext uri="{BB962C8B-B14F-4D97-AF65-F5344CB8AC3E}">
        <p14:creationId xmlns:p14="http://schemas.microsoft.com/office/powerpoint/2010/main" val="279854844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a:xfrm>
            <a:off x="457200" y="6245225"/>
            <a:ext cx="2133600" cy="476250"/>
          </a:xfrm>
          <a:noFill/>
        </p:spPr>
        <p:txBody>
          <a:bodyPr/>
          <a:lstStyle/>
          <a:p>
            <a:pPr algn="l"/>
            <a:fld id="{7C35196C-2980-4F40-8540-04DB01484651}" type="slidenum">
              <a:rPr lang="en-US"/>
              <a:pPr algn="l"/>
              <a:t>14</a:t>
            </a:fld>
            <a:endParaRPr lang="en-US"/>
          </a:p>
        </p:txBody>
      </p:sp>
      <p:sp>
        <p:nvSpPr>
          <p:cNvPr id="10" name="Rectangle 2"/>
          <p:cNvSpPr>
            <a:spLocks noGrp="1" noChangeArrowheads="1"/>
          </p:cNvSpPr>
          <p:nvPr>
            <p:ph type="title"/>
          </p:nvPr>
        </p:nvSpPr>
        <p:spPr>
          <a:xfrm>
            <a:off x="0" y="304800"/>
            <a:ext cx="9144000" cy="609600"/>
          </a:xfrm>
          <a:effectLst/>
        </p:spPr>
        <p:txBody>
          <a:bodyPr/>
          <a:lstStyle/>
          <a:p>
            <a:r>
              <a:rPr lang="en-US" sz="3800" dirty="0" smtClean="0">
                <a:ea typeface="ＭＳ Ｐゴシック" charset="-128"/>
                <a:cs typeface="ＭＳ Ｐゴシック" charset="-128"/>
              </a:rPr>
              <a:t>Long-term unemployed is a huge challenge that will have lasting impacts</a:t>
            </a:r>
            <a:endParaRPr lang="en-US" sz="3800" dirty="0">
              <a:ea typeface="ＭＳ Ｐゴシック" charset="-128"/>
              <a:cs typeface="ＭＳ Ｐゴシック" charset="-128"/>
            </a:endParaRPr>
          </a:p>
        </p:txBody>
      </p:sp>
      <p:pic>
        <p:nvPicPr>
          <p:cNvPr id="5" name="Picture 4" descr="Longterm Unemployment Globally.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524000"/>
            <a:ext cx="3886200" cy="5025259"/>
          </a:xfrm>
          <a:prstGeom prst="rect">
            <a:avLst/>
          </a:prstGeom>
        </p:spPr>
      </p:pic>
    </p:spTree>
    <p:extLst>
      <p:ext uri="{BB962C8B-B14F-4D97-AF65-F5344CB8AC3E}">
        <p14:creationId xmlns:p14="http://schemas.microsoft.com/office/powerpoint/2010/main" val="16405926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a:xfrm>
            <a:off x="457200" y="6245225"/>
            <a:ext cx="2133600" cy="476250"/>
          </a:xfrm>
          <a:noFill/>
        </p:spPr>
        <p:txBody>
          <a:bodyPr/>
          <a:lstStyle/>
          <a:p>
            <a:pPr algn="l"/>
            <a:fld id="{7C35196C-2980-4F40-8540-04DB01484651}" type="slidenum">
              <a:rPr lang="en-US"/>
              <a:pPr algn="l"/>
              <a:t>15</a:t>
            </a:fld>
            <a:endParaRPr lang="en-US"/>
          </a:p>
        </p:txBody>
      </p:sp>
      <p:sp>
        <p:nvSpPr>
          <p:cNvPr id="10" name="Rectangle 2"/>
          <p:cNvSpPr>
            <a:spLocks noGrp="1" noChangeArrowheads="1"/>
          </p:cNvSpPr>
          <p:nvPr>
            <p:ph type="title"/>
          </p:nvPr>
        </p:nvSpPr>
        <p:spPr>
          <a:xfrm>
            <a:off x="0" y="76200"/>
            <a:ext cx="9144000" cy="609600"/>
          </a:xfrm>
          <a:effectLst/>
        </p:spPr>
        <p:txBody>
          <a:bodyPr/>
          <a:lstStyle/>
          <a:p>
            <a:r>
              <a:rPr lang="en-US" sz="3800" dirty="0" smtClean="0">
                <a:ea typeface="ＭＳ Ｐゴシック" charset="-128"/>
                <a:cs typeface="ＭＳ Ｐゴシック" charset="-128"/>
              </a:rPr>
              <a:t>Look at Youth Unemployment!</a:t>
            </a:r>
            <a:endParaRPr lang="en-US" sz="3800" dirty="0">
              <a:ea typeface="ＭＳ Ｐゴシック" charset="-128"/>
              <a:cs typeface="ＭＳ Ｐゴシック" charset="-128"/>
            </a:endParaRPr>
          </a:p>
        </p:txBody>
      </p:sp>
      <p:pic>
        <p:nvPicPr>
          <p:cNvPr id="6" name="Picture 5"/>
          <p:cNvPicPr>
            <a:picLocks noChangeAspect="1"/>
          </p:cNvPicPr>
          <p:nvPr/>
        </p:nvPicPr>
        <p:blipFill>
          <a:blip r:embed="rId2"/>
          <a:stretch>
            <a:fillRect/>
          </a:stretch>
        </p:blipFill>
        <p:spPr>
          <a:xfrm>
            <a:off x="1295400" y="762000"/>
            <a:ext cx="6519469" cy="11976100"/>
          </a:xfrm>
          <a:prstGeom prst="rect">
            <a:avLst/>
          </a:prstGeom>
        </p:spPr>
      </p:pic>
    </p:spTree>
    <p:extLst>
      <p:ext uri="{BB962C8B-B14F-4D97-AF65-F5344CB8AC3E}">
        <p14:creationId xmlns:p14="http://schemas.microsoft.com/office/powerpoint/2010/main" val="16405926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9144000" cy="838200"/>
          </a:xfrm>
          <a:effectLst/>
        </p:spPr>
        <p:txBody>
          <a:bodyPr/>
          <a:lstStyle/>
          <a:p>
            <a:r>
              <a:rPr lang="en-US" sz="4000" dirty="0">
                <a:ea typeface="ＭＳ Ｐゴシック" charset="-128"/>
                <a:cs typeface="ＭＳ Ｐゴシック" charset="-128"/>
              </a:rPr>
              <a:t>Tracking and Reporting the Price Level</a:t>
            </a:r>
          </a:p>
        </p:txBody>
      </p:sp>
      <p:sp>
        <p:nvSpPr>
          <p:cNvPr id="11269" name="Rectangle 4"/>
          <p:cNvSpPr>
            <a:spLocks noChangeArrowheads="1"/>
          </p:cNvSpPr>
          <p:nvPr/>
        </p:nvSpPr>
        <p:spPr bwMode="auto">
          <a:xfrm>
            <a:off x="0" y="6396038"/>
            <a:ext cx="8915400" cy="461962"/>
          </a:xfrm>
          <a:prstGeom prst="rect">
            <a:avLst/>
          </a:prstGeom>
          <a:noFill/>
          <a:ln w="9525">
            <a:noFill/>
            <a:miter lim="800000"/>
            <a:headEnd/>
            <a:tailEnd/>
          </a:ln>
          <a:effectLst/>
        </p:spPr>
        <p:txBody>
          <a:bodyPr>
            <a:prstTxWarp prst="textNoShape">
              <a:avLst/>
            </a:prstTxWarp>
            <a:spAutoFit/>
          </a:bodyPr>
          <a:lstStyle/>
          <a:p>
            <a:r>
              <a:rPr lang="en-US" sz="1200"/>
              <a:t>Click here:  </a:t>
            </a:r>
            <a:r>
              <a:rPr lang="en-US" sz="1200">
                <a:hlinkClick r:id="rId3"/>
              </a:rPr>
              <a:t>http://www.nytimes.com/interactive/2008/05/03/business/20080403_SPENDING_GRAPHIC.html</a:t>
            </a:r>
            <a:r>
              <a:rPr lang="en-US" sz="1200"/>
              <a:t> 	</a:t>
            </a:r>
          </a:p>
          <a:p>
            <a:endParaRPr lang="en-US" sz="1200"/>
          </a:p>
        </p:txBody>
      </p:sp>
      <p:graphicFrame>
        <p:nvGraphicFramePr>
          <p:cNvPr id="173060" name="Object 4"/>
          <p:cNvGraphicFramePr>
            <a:graphicFrameLocks noChangeAspect="1"/>
          </p:cNvGraphicFramePr>
          <p:nvPr/>
        </p:nvGraphicFramePr>
        <p:xfrm>
          <a:off x="827088" y="912813"/>
          <a:ext cx="7548562" cy="5462587"/>
        </p:xfrm>
        <a:graphic>
          <a:graphicData uri="http://schemas.openxmlformats.org/presentationml/2006/ole">
            <mc:AlternateContent xmlns:mc="http://schemas.openxmlformats.org/markup-compatibility/2006">
              <mc:Choice xmlns:v="urn:schemas-microsoft-com:vml" Requires="v">
                <p:oleObj spid="_x0000_s173107" name="Chart" r:id="rId4" imgW="47136508" imgH="34133333" progId="MSGraph.Chart.8">
                  <p:embed followColorScheme="full"/>
                </p:oleObj>
              </mc:Choice>
              <mc:Fallback>
                <p:oleObj name="Chart" r:id="rId4" imgW="47136508" imgH="34133333" progId="MSGraph.Chart.8">
                  <p:embed followColorScheme="full"/>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912813"/>
                        <a:ext cx="7548562" cy="5462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30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28600"/>
            <a:ext cx="9144000" cy="685800"/>
          </a:xfrm>
          <a:prstGeom prst="rect">
            <a:avLst/>
          </a:prstGeom>
          <a:effectLst/>
        </p:spPr>
        <p:txBody>
          <a:bodyPr>
            <a:prstTxWarp prst="textNoShape">
              <a:avLst/>
            </a:prstTxWarp>
          </a:bodyPr>
          <a:lstStyle/>
          <a:p>
            <a:pPr algn="ctr"/>
            <a:r>
              <a:rPr lang="en-US" sz="4400">
                <a:solidFill>
                  <a:schemeClr val="tx2"/>
                </a:solidFill>
              </a:rPr>
              <a:t>Core vs. Non-Core CPI Measures</a:t>
            </a:r>
          </a:p>
        </p:txBody>
      </p:sp>
      <p:pic>
        <p:nvPicPr>
          <p:cNvPr id="3" name="Picture 2"/>
          <p:cNvPicPr>
            <a:picLocks noChangeAspect="1"/>
          </p:cNvPicPr>
          <p:nvPr/>
        </p:nvPicPr>
        <p:blipFill>
          <a:blip r:embed="rId2"/>
          <a:stretch>
            <a:fillRect/>
          </a:stretch>
        </p:blipFill>
        <p:spPr>
          <a:xfrm>
            <a:off x="0" y="1447800"/>
            <a:ext cx="9144000" cy="5486400"/>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2514600"/>
            <a:ext cx="6731000" cy="4038600"/>
          </a:xfrm>
          <a:prstGeom prst="rect">
            <a:avLst/>
          </a:prstGeom>
        </p:spPr>
      </p:pic>
      <p:sp>
        <p:nvSpPr>
          <p:cNvPr id="2" name="Rectangle 2"/>
          <p:cNvSpPr txBox="1">
            <a:spLocks noChangeArrowheads="1"/>
          </p:cNvSpPr>
          <p:nvPr/>
        </p:nvSpPr>
        <p:spPr>
          <a:xfrm>
            <a:off x="0" y="228600"/>
            <a:ext cx="9144000" cy="685800"/>
          </a:xfrm>
          <a:prstGeom prst="rect">
            <a:avLst/>
          </a:prstGeom>
          <a:effectLst/>
        </p:spPr>
        <p:txBody>
          <a:bodyPr>
            <a:prstTxWarp prst="textNoShape">
              <a:avLst/>
            </a:prstTxWarp>
          </a:bodyPr>
          <a:lstStyle/>
          <a:p>
            <a:pPr algn="ctr"/>
            <a:r>
              <a:rPr lang="en-US" sz="4400">
                <a:solidFill>
                  <a:schemeClr val="tx2"/>
                </a:solidFill>
              </a:rPr>
              <a:t>Core vs. Non-Core CPI Measures</a:t>
            </a:r>
          </a:p>
        </p:txBody>
      </p:sp>
      <p:sp>
        <p:nvSpPr>
          <p:cNvPr id="5" name="Left Arrow 10"/>
          <p:cNvSpPr>
            <a:spLocks noChangeArrowheads="1"/>
          </p:cNvSpPr>
          <p:nvPr/>
        </p:nvSpPr>
        <p:spPr bwMode="auto">
          <a:xfrm>
            <a:off x="3505200" y="3200400"/>
            <a:ext cx="3733800" cy="609600"/>
          </a:xfrm>
          <a:prstGeom prst="leftArrow">
            <a:avLst>
              <a:gd name="adj1" fmla="val 20833"/>
              <a:gd name="adj2" fmla="val 50000"/>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 name="TextBox 11"/>
          <p:cNvSpPr txBox="1">
            <a:spLocks noChangeArrowheads="1"/>
          </p:cNvSpPr>
          <p:nvPr/>
        </p:nvSpPr>
        <p:spPr bwMode="auto">
          <a:xfrm>
            <a:off x="7696200" y="2209800"/>
            <a:ext cx="1447800" cy="4524315"/>
          </a:xfrm>
          <a:prstGeom prst="rect">
            <a:avLst/>
          </a:prstGeom>
          <a:noFill/>
          <a:ln w="9525">
            <a:noFill/>
            <a:miter lim="800000"/>
            <a:headEnd/>
            <a:tailEnd/>
          </a:ln>
        </p:spPr>
        <p:txBody>
          <a:bodyPr>
            <a:prstTxWarp prst="textNoShape">
              <a:avLst/>
            </a:prstTxWarp>
            <a:spAutoFit/>
          </a:bodyPr>
          <a:lstStyle/>
          <a:p>
            <a:r>
              <a:rPr lang="en-US" dirty="0"/>
              <a:t>Do we find inflation surging</a:t>
            </a:r>
            <a:endParaRPr lang="en-US" dirty="0" smtClean="0"/>
          </a:p>
          <a:p>
            <a:r>
              <a:rPr lang="en-US" dirty="0" smtClean="0"/>
              <a:t>In 2008 (pre crises)?</a:t>
            </a:r>
          </a:p>
          <a:p>
            <a:endParaRPr lang="en-US" dirty="0" smtClean="0"/>
          </a:p>
          <a:p>
            <a:r>
              <a:rPr lang="en-US" dirty="0"/>
              <a:t>Which measure do we look at?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Line 2"/>
          <p:cNvSpPr>
            <a:spLocks noChangeShapeType="1"/>
          </p:cNvSpPr>
          <p:nvPr/>
        </p:nvSpPr>
        <p:spPr bwMode="auto">
          <a:xfrm>
            <a:off x="5715000" y="3171825"/>
            <a:ext cx="762000" cy="0"/>
          </a:xfrm>
          <a:prstGeom prst="line">
            <a:avLst/>
          </a:prstGeom>
          <a:noFill/>
          <a:ln w="9525">
            <a:solidFill>
              <a:schemeClr val="tx1"/>
            </a:solidFill>
            <a:round/>
            <a:headEnd/>
            <a:tailEnd/>
          </a:ln>
          <a:effectLst/>
        </p:spPr>
        <p:txBody>
          <a:bodyPr>
            <a:prstTxWarp prst="textNoShape">
              <a:avLst/>
            </a:prstTxWarp>
          </a:bodyPr>
          <a:lstStyle/>
          <a:p>
            <a:endParaRPr lang="en-US" sz="1400"/>
          </a:p>
        </p:txBody>
      </p:sp>
      <p:sp>
        <p:nvSpPr>
          <p:cNvPr id="540675" name="Rectangle 7"/>
          <p:cNvSpPr>
            <a:spLocks noChangeArrowheads="1"/>
          </p:cNvSpPr>
          <p:nvPr/>
        </p:nvSpPr>
        <p:spPr bwMode="auto">
          <a:xfrm>
            <a:off x="1679575" y="2347913"/>
            <a:ext cx="349430" cy="215444"/>
          </a:xfrm>
          <a:prstGeom prst="rect">
            <a:avLst/>
          </a:prstGeom>
          <a:noFill/>
          <a:ln w="9525">
            <a:noFill/>
            <a:miter lim="800000"/>
            <a:headEnd/>
            <a:tailEnd/>
          </a:ln>
          <a:effectLst/>
        </p:spPr>
        <p:txBody>
          <a:bodyPr wrap="none" lIns="0" tIns="0" rIns="0" bIns="0">
            <a:prstTxWarp prst="textNoShape">
              <a:avLst/>
            </a:prstTxWarp>
            <a:spAutoFit/>
          </a:bodyPr>
          <a:lstStyle/>
          <a:p>
            <a:pPr>
              <a:lnSpc>
                <a:spcPct val="100000"/>
              </a:lnSpc>
              <a:spcBef>
                <a:spcPct val="0"/>
              </a:spcBef>
              <a:buClrTx/>
              <a:buSzTx/>
              <a:buFontTx/>
              <a:buNone/>
            </a:pPr>
            <a:r>
              <a:rPr lang="en-US" sz="1400">
                <a:solidFill>
                  <a:srgbClr val="FFFFFF"/>
                </a:solidFill>
                <a:latin typeface="Myriad Pro" pitchFamily="34" charset="0"/>
                <a:ea typeface="ＭＳ Ｐゴシック" charset="-128"/>
                <a:cs typeface="ＭＳ Ｐゴシック" charset="-128"/>
              </a:rPr>
              <a:t>15.0</a:t>
            </a:r>
          </a:p>
        </p:txBody>
      </p:sp>
      <p:sp>
        <p:nvSpPr>
          <p:cNvPr id="540676" name="Line 49"/>
          <p:cNvSpPr>
            <a:spLocks noChangeShapeType="1"/>
          </p:cNvSpPr>
          <p:nvPr/>
        </p:nvSpPr>
        <p:spPr bwMode="auto">
          <a:xfrm flipV="1">
            <a:off x="4576763" y="6376988"/>
            <a:ext cx="768350" cy="139700"/>
          </a:xfrm>
          <a:prstGeom prst="line">
            <a:avLst/>
          </a:prstGeom>
          <a:noFill/>
          <a:ln w="5">
            <a:solidFill>
              <a:schemeClr val="tx1"/>
            </a:solidFill>
            <a:miter lim="800000"/>
            <a:headEnd/>
            <a:tailEnd/>
          </a:ln>
          <a:effectLst/>
        </p:spPr>
        <p:txBody>
          <a:bodyPr>
            <a:prstTxWarp prst="textNoShape">
              <a:avLst/>
            </a:prstTxWarp>
          </a:bodyPr>
          <a:lstStyle/>
          <a:p>
            <a:endParaRPr lang="en-US" sz="1400">
              <a:solidFill>
                <a:srgbClr val="FFFFFF"/>
              </a:solidFill>
            </a:endParaRPr>
          </a:p>
        </p:txBody>
      </p:sp>
      <p:sp>
        <p:nvSpPr>
          <p:cNvPr id="540678" name="Rectangle 98"/>
          <p:cNvSpPr>
            <a:spLocks noChangeArrowheads="1"/>
          </p:cNvSpPr>
          <p:nvPr/>
        </p:nvSpPr>
        <p:spPr bwMode="auto">
          <a:xfrm>
            <a:off x="1946275" y="6227763"/>
            <a:ext cx="99850" cy="215444"/>
          </a:xfrm>
          <a:prstGeom prst="rect">
            <a:avLst/>
          </a:prstGeom>
          <a:noFill/>
          <a:ln w="9525">
            <a:noFill/>
            <a:miter lim="800000"/>
            <a:headEnd/>
            <a:tailEnd/>
          </a:ln>
          <a:effectLst/>
        </p:spPr>
        <p:txBody>
          <a:bodyPr wrap="none" lIns="0" tIns="0" rIns="0" bIns="0">
            <a:prstTxWarp prst="textNoShape">
              <a:avLst/>
            </a:prstTxWarp>
            <a:spAutoFit/>
          </a:bodyPr>
          <a:lstStyle/>
          <a:p>
            <a:pPr>
              <a:lnSpc>
                <a:spcPct val="100000"/>
              </a:lnSpc>
              <a:spcBef>
                <a:spcPct val="0"/>
              </a:spcBef>
              <a:buClrTx/>
              <a:buSzTx/>
              <a:buFontTx/>
              <a:buNone/>
            </a:pPr>
            <a:r>
              <a:rPr lang="en-US" sz="1400">
                <a:solidFill>
                  <a:srgbClr val="FFFFFF"/>
                </a:solidFill>
                <a:latin typeface="Myriad Pro" pitchFamily="34" charset="0"/>
                <a:ea typeface="ＭＳ Ｐゴシック" charset="-128"/>
                <a:cs typeface="ＭＳ Ｐゴシック" charset="-128"/>
              </a:rPr>
              <a:t>0</a:t>
            </a:r>
          </a:p>
        </p:txBody>
      </p:sp>
      <p:sp>
        <p:nvSpPr>
          <p:cNvPr id="540679" name="Rectangle 99"/>
          <p:cNvSpPr>
            <a:spLocks noChangeArrowheads="1"/>
          </p:cNvSpPr>
          <p:nvPr/>
        </p:nvSpPr>
        <p:spPr bwMode="auto">
          <a:xfrm>
            <a:off x="5380038" y="6227763"/>
            <a:ext cx="399398" cy="215444"/>
          </a:xfrm>
          <a:prstGeom prst="rect">
            <a:avLst/>
          </a:prstGeom>
          <a:noFill/>
          <a:ln w="9525">
            <a:solidFill>
              <a:schemeClr val="tx1"/>
            </a:solidFill>
            <a:miter lim="800000"/>
            <a:headEnd/>
            <a:tailEnd/>
          </a:ln>
          <a:effectLst/>
        </p:spPr>
        <p:txBody>
          <a:bodyPr wrap="none" lIns="0" tIns="0" rIns="0" bIns="0">
            <a:prstTxWarp prst="textNoShape">
              <a:avLst/>
            </a:prstTxWarp>
            <a:spAutoFit/>
          </a:bodyPr>
          <a:lstStyle/>
          <a:p>
            <a:pPr>
              <a:lnSpc>
                <a:spcPct val="100000"/>
              </a:lnSpc>
              <a:spcBef>
                <a:spcPct val="0"/>
              </a:spcBef>
              <a:buClrTx/>
              <a:buSzTx/>
              <a:buFontTx/>
              <a:buNone/>
            </a:pPr>
            <a:r>
              <a:rPr lang="en-US" sz="1400">
                <a:solidFill>
                  <a:srgbClr val="FFFFFF"/>
                </a:solidFill>
                <a:latin typeface="Myriad Pro" pitchFamily="34" charset="0"/>
                <a:ea typeface="ＭＳ Ｐゴシック" charset="-128"/>
                <a:cs typeface="ＭＳ Ｐゴシック" charset="-128"/>
              </a:rPr>
              <a:t>$800</a:t>
            </a:r>
          </a:p>
        </p:txBody>
      </p:sp>
      <p:sp>
        <p:nvSpPr>
          <p:cNvPr id="540680" name="Line 103"/>
          <p:cNvSpPr>
            <a:spLocks noChangeShapeType="1"/>
          </p:cNvSpPr>
          <p:nvPr/>
        </p:nvSpPr>
        <p:spPr bwMode="auto">
          <a:xfrm>
            <a:off x="2147888" y="2513013"/>
            <a:ext cx="144462" cy="3175"/>
          </a:xfrm>
          <a:prstGeom prst="line">
            <a:avLst/>
          </a:prstGeom>
          <a:noFill/>
          <a:ln w="5">
            <a:solidFill>
              <a:schemeClr val="tx1"/>
            </a:solidFill>
            <a:miter lim="800000"/>
            <a:headEnd/>
            <a:tailEnd/>
          </a:ln>
          <a:effectLst/>
        </p:spPr>
        <p:txBody>
          <a:bodyPr>
            <a:prstTxWarp prst="textNoShape">
              <a:avLst/>
            </a:prstTxWarp>
          </a:bodyPr>
          <a:lstStyle/>
          <a:p>
            <a:endParaRPr lang="en-US" sz="1400">
              <a:solidFill>
                <a:srgbClr val="FFFFFF"/>
              </a:solidFill>
            </a:endParaRPr>
          </a:p>
        </p:txBody>
      </p:sp>
      <p:sp>
        <p:nvSpPr>
          <p:cNvPr id="540681" name="Line 105"/>
          <p:cNvSpPr>
            <a:spLocks noChangeShapeType="1"/>
          </p:cNvSpPr>
          <p:nvPr/>
        </p:nvSpPr>
        <p:spPr bwMode="auto">
          <a:xfrm flipV="1">
            <a:off x="5673725" y="2147888"/>
            <a:ext cx="3175" cy="4024312"/>
          </a:xfrm>
          <a:prstGeom prst="line">
            <a:avLst/>
          </a:prstGeom>
          <a:noFill/>
          <a:ln w="38100">
            <a:solidFill>
              <a:srgbClr val="F79448"/>
            </a:solidFill>
            <a:miter lim="800000"/>
            <a:headEnd/>
            <a:tailEnd/>
          </a:ln>
          <a:effectLst/>
        </p:spPr>
        <p:txBody>
          <a:bodyPr>
            <a:prstTxWarp prst="textNoShape">
              <a:avLst/>
            </a:prstTxWarp>
          </a:bodyPr>
          <a:lstStyle/>
          <a:p>
            <a:endParaRPr lang="en-US" sz="1400"/>
          </a:p>
        </p:txBody>
      </p:sp>
      <p:sp>
        <p:nvSpPr>
          <p:cNvPr id="540682" name="Oval 106"/>
          <p:cNvSpPr>
            <a:spLocks noChangeArrowheads="1"/>
          </p:cNvSpPr>
          <p:nvPr/>
        </p:nvSpPr>
        <p:spPr bwMode="auto">
          <a:xfrm>
            <a:off x="5613400" y="2447925"/>
            <a:ext cx="119063" cy="130175"/>
          </a:xfrm>
          <a:prstGeom prst="ellipse">
            <a:avLst/>
          </a:prstGeom>
          <a:solidFill>
            <a:schemeClr val="tx1"/>
          </a:solidFill>
          <a:ln w="9525">
            <a:solidFill>
              <a:schemeClr val="tx1"/>
            </a:solidFill>
            <a:round/>
            <a:headEnd/>
            <a:tailEnd/>
          </a:ln>
          <a:effectLst/>
        </p:spPr>
        <p:txBody>
          <a:bodyPr>
            <a:prstTxWarp prst="textNoShape">
              <a:avLst/>
            </a:prstTxWarp>
          </a:bodyPr>
          <a:lstStyle/>
          <a:p>
            <a:pPr>
              <a:lnSpc>
                <a:spcPct val="100000"/>
              </a:lnSpc>
              <a:spcBef>
                <a:spcPct val="0"/>
              </a:spcBef>
              <a:buClrTx/>
              <a:buSzTx/>
              <a:buFontTx/>
              <a:buNone/>
            </a:pPr>
            <a:endParaRPr lang="en-US" sz="1400">
              <a:latin typeface="Myriad Pro" pitchFamily="34" charset="0"/>
              <a:ea typeface="ＭＳ Ｐゴシック" charset="-128"/>
              <a:cs typeface="ＭＳ Ｐゴシック" charset="-128"/>
            </a:endParaRPr>
          </a:p>
        </p:txBody>
      </p:sp>
      <p:sp>
        <p:nvSpPr>
          <p:cNvPr id="540683" name="Freeform 108"/>
          <p:cNvSpPr>
            <a:spLocks/>
          </p:cNvSpPr>
          <p:nvPr/>
        </p:nvSpPr>
        <p:spPr bwMode="auto">
          <a:xfrm>
            <a:off x="2147888" y="1530350"/>
            <a:ext cx="6092825" cy="4641850"/>
          </a:xfrm>
          <a:custGeom>
            <a:avLst/>
            <a:gdLst>
              <a:gd name="T0" fmla="*/ 6091460 w 2405"/>
              <a:gd name="T1" fmla="*/ 4641170 h 1720"/>
              <a:gd name="T2" fmla="*/ 0 w 2405"/>
              <a:gd name="T3" fmla="*/ 4641170 h 1720"/>
              <a:gd name="T4" fmla="*/ 0 w 2405"/>
              <a:gd name="T5" fmla="*/ 0 h 1720"/>
              <a:gd name="T6" fmla="*/ 0 60000 65536"/>
              <a:gd name="T7" fmla="*/ 0 60000 65536"/>
              <a:gd name="T8" fmla="*/ 0 60000 65536"/>
              <a:gd name="T9" fmla="*/ 0 w 2405"/>
              <a:gd name="T10" fmla="*/ 0 h 1720"/>
              <a:gd name="T11" fmla="*/ 2405 w 2405"/>
              <a:gd name="T12" fmla="*/ 1720 h 1720"/>
            </a:gdLst>
            <a:ahLst/>
            <a:cxnLst>
              <a:cxn ang="T6">
                <a:pos x="T0" y="T1"/>
              </a:cxn>
              <a:cxn ang="T7">
                <a:pos x="T2" y="T3"/>
              </a:cxn>
              <a:cxn ang="T8">
                <a:pos x="T4" y="T5"/>
              </a:cxn>
            </a:cxnLst>
            <a:rect l="T9" t="T10" r="T11" b="T12"/>
            <a:pathLst>
              <a:path w="2405" h="1720">
                <a:moveTo>
                  <a:pt x="2405" y="1720"/>
                </a:moveTo>
                <a:lnTo>
                  <a:pt x="0" y="1720"/>
                </a:lnTo>
                <a:lnTo>
                  <a:pt x="0" y="0"/>
                </a:lnTo>
              </a:path>
            </a:pathLst>
          </a:custGeom>
          <a:noFill/>
          <a:ln w="5">
            <a:solidFill>
              <a:schemeClr val="tx1"/>
            </a:solidFill>
            <a:miter lim="800000"/>
            <a:headEnd/>
            <a:tailEnd/>
          </a:ln>
          <a:effectLst/>
        </p:spPr>
        <p:txBody>
          <a:bodyPr>
            <a:prstTxWarp prst="textNoShape">
              <a:avLst/>
            </a:prstTxWarp>
          </a:bodyPr>
          <a:lstStyle/>
          <a:p>
            <a:pPr>
              <a:lnSpc>
                <a:spcPct val="100000"/>
              </a:lnSpc>
              <a:spcBef>
                <a:spcPct val="0"/>
              </a:spcBef>
              <a:buClrTx/>
              <a:buSzTx/>
              <a:buFontTx/>
              <a:buNone/>
            </a:pPr>
            <a:endParaRPr lang="en-US" sz="1400">
              <a:latin typeface="Calibri" charset="0"/>
              <a:ea typeface="ＭＳ Ｐゴシック" charset="-128"/>
              <a:cs typeface="ＭＳ Ｐゴシック" charset="-128"/>
            </a:endParaRPr>
          </a:p>
        </p:txBody>
      </p:sp>
      <p:sp>
        <p:nvSpPr>
          <p:cNvPr id="540684" name="Rectangle 12"/>
          <p:cNvSpPr>
            <a:spLocks noChangeArrowheads="1"/>
          </p:cNvSpPr>
          <p:nvPr/>
        </p:nvSpPr>
        <p:spPr bwMode="auto">
          <a:xfrm>
            <a:off x="6400800" y="6219825"/>
            <a:ext cx="2362200" cy="523220"/>
          </a:xfrm>
          <a:prstGeom prst="rect">
            <a:avLst/>
          </a:prstGeom>
          <a:noFill/>
          <a:ln w="9525">
            <a:noFill/>
            <a:miter lim="800000"/>
            <a:headEnd/>
            <a:tailEnd/>
          </a:ln>
          <a:effectLst/>
        </p:spPr>
        <p:txBody>
          <a:bodyPr>
            <a:prstTxWarp prst="textNoShape">
              <a:avLst/>
            </a:prstTxWarp>
            <a:spAutoFit/>
          </a:bodyPr>
          <a:lstStyle/>
          <a:p>
            <a:pPr>
              <a:lnSpc>
                <a:spcPct val="100000"/>
              </a:lnSpc>
              <a:spcBef>
                <a:spcPct val="0"/>
              </a:spcBef>
              <a:buClrTx/>
              <a:buSzTx/>
              <a:buFontTx/>
              <a:buNone/>
            </a:pPr>
            <a:r>
              <a:rPr lang="en-US" sz="1400" b="1">
                <a:latin typeface="Myriad Pro" pitchFamily="34" charset="0"/>
                <a:ea typeface="ＭＳ Ｐゴシック" charset="-128"/>
                <a:cs typeface="ＭＳ Ｐゴシック" charset="-128"/>
              </a:rPr>
              <a:t>Real GDP (billions of 2000 dollars)</a:t>
            </a:r>
          </a:p>
        </p:txBody>
      </p:sp>
      <p:sp>
        <p:nvSpPr>
          <p:cNvPr id="540685" name="Rectangle 13"/>
          <p:cNvSpPr>
            <a:spLocks noChangeArrowheads="1"/>
          </p:cNvSpPr>
          <p:nvPr/>
        </p:nvSpPr>
        <p:spPr bwMode="auto">
          <a:xfrm>
            <a:off x="0" y="1676400"/>
            <a:ext cx="2209800" cy="738664"/>
          </a:xfrm>
          <a:prstGeom prst="rect">
            <a:avLst/>
          </a:prstGeom>
          <a:noFill/>
          <a:ln w="9525">
            <a:noFill/>
            <a:miter lim="800000"/>
            <a:headEnd/>
            <a:tailEnd/>
          </a:ln>
          <a:effectLst/>
        </p:spPr>
        <p:txBody>
          <a:bodyPr>
            <a:prstTxWarp prst="textNoShape">
              <a:avLst/>
            </a:prstTxWarp>
            <a:spAutoFit/>
          </a:bodyPr>
          <a:lstStyle/>
          <a:p>
            <a:pPr>
              <a:lnSpc>
                <a:spcPct val="100000"/>
              </a:lnSpc>
              <a:spcBef>
                <a:spcPct val="0"/>
              </a:spcBef>
              <a:buClrTx/>
              <a:buSzTx/>
              <a:buFontTx/>
              <a:buNone/>
            </a:pPr>
            <a:r>
              <a:rPr lang="en-US" sz="1400" b="1" dirty="0">
                <a:latin typeface="Myriad Pro" pitchFamily="34" charset="0"/>
                <a:ea typeface="ＭＳ Ｐゴシック" charset="-128"/>
                <a:cs typeface="ＭＳ Ｐゴシック" charset="-128"/>
              </a:rPr>
              <a:t>Aggregate price</a:t>
            </a:r>
          </a:p>
          <a:p>
            <a:pPr>
              <a:lnSpc>
                <a:spcPct val="100000"/>
              </a:lnSpc>
              <a:spcBef>
                <a:spcPct val="0"/>
              </a:spcBef>
              <a:buClrTx/>
              <a:buSzTx/>
              <a:buFontTx/>
              <a:buNone/>
            </a:pPr>
            <a:r>
              <a:rPr lang="en-US" sz="1400" b="1" dirty="0">
                <a:latin typeface="Myriad Pro" pitchFamily="34" charset="0"/>
                <a:ea typeface="ＭＳ Ｐゴシック" charset="-128"/>
                <a:cs typeface="ＭＳ Ｐゴシック" charset="-128"/>
              </a:rPr>
              <a:t>level (GDP deflator,</a:t>
            </a:r>
          </a:p>
          <a:p>
            <a:pPr>
              <a:lnSpc>
                <a:spcPct val="100000"/>
              </a:lnSpc>
              <a:spcBef>
                <a:spcPct val="0"/>
              </a:spcBef>
              <a:buClrTx/>
              <a:buSzTx/>
              <a:buFontTx/>
              <a:buNone/>
            </a:pPr>
            <a:r>
              <a:rPr lang="en-US" sz="1400" b="1" dirty="0">
                <a:latin typeface="Myriad Pro" pitchFamily="34" charset="0"/>
                <a:ea typeface="ＭＳ Ｐゴシック" charset="-128"/>
                <a:cs typeface="ＭＳ Ｐゴシック" charset="-128"/>
              </a:rPr>
              <a:t>2000 = 100)</a:t>
            </a:r>
          </a:p>
        </p:txBody>
      </p:sp>
      <p:sp>
        <p:nvSpPr>
          <p:cNvPr id="540686" name="Rectangle 14"/>
          <p:cNvSpPr>
            <a:spLocks noChangeArrowheads="1"/>
          </p:cNvSpPr>
          <p:nvPr/>
        </p:nvSpPr>
        <p:spPr bwMode="auto">
          <a:xfrm>
            <a:off x="3657600" y="6324600"/>
            <a:ext cx="1143000" cy="523220"/>
          </a:xfrm>
          <a:prstGeom prst="rect">
            <a:avLst/>
          </a:prstGeom>
          <a:noFill/>
          <a:ln w="9525">
            <a:noFill/>
            <a:miter lim="800000"/>
            <a:headEnd/>
            <a:tailEnd/>
          </a:ln>
          <a:effectLst/>
        </p:spPr>
        <p:txBody>
          <a:bodyPr>
            <a:prstTxWarp prst="textNoShape">
              <a:avLst/>
            </a:prstTxWarp>
            <a:spAutoFit/>
          </a:bodyPr>
          <a:lstStyle/>
          <a:p>
            <a:pPr>
              <a:lnSpc>
                <a:spcPct val="100000"/>
              </a:lnSpc>
              <a:spcBef>
                <a:spcPct val="0"/>
              </a:spcBef>
              <a:buClrTx/>
              <a:buSzTx/>
              <a:buFontTx/>
              <a:buNone/>
            </a:pPr>
            <a:r>
              <a:rPr lang="en-US" sz="1400" i="1">
                <a:latin typeface="Myriad Pro" pitchFamily="34" charset="0"/>
                <a:ea typeface="ＭＳ Ｐゴシック" charset="-128"/>
                <a:cs typeface="ＭＳ Ｐゴシック" charset="-128"/>
              </a:rPr>
              <a:t>Potential</a:t>
            </a:r>
          </a:p>
          <a:p>
            <a:pPr>
              <a:lnSpc>
                <a:spcPct val="100000"/>
              </a:lnSpc>
              <a:spcBef>
                <a:spcPct val="0"/>
              </a:spcBef>
              <a:buClrTx/>
              <a:buSzTx/>
              <a:buFontTx/>
              <a:buNone/>
            </a:pPr>
            <a:r>
              <a:rPr lang="en-US" sz="1400" i="1">
                <a:latin typeface="Myriad Pro" pitchFamily="34" charset="0"/>
                <a:ea typeface="ＭＳ Ｐゴシック" charset="-128"/>
                <a:cs typeface="ＭＳ Ｐゴシック" charset="-128"/>
              </a:rPr>
              <a:t>output, YP</a:t>
            </a:r>
          </a:p>
        </p:txBody>
      </p:sp>
      <p:sp>
        <p:nvSpPr>
          <p:cNvPr id="540687" name="Rectangle 15"/>
          <p:cNvSpPr>
            <a:spLocks noChangeArrowheads="1"/>
          </p:cNvSpPr>
          <p:nvPr/>
        </p:nvSpPr>
        <p:spPr bwMode="auto">
          <a:xfrm>
            <a:off x="4724400" y="1495425"/>
            <a:ext cx="2286000" cy="523220"/>
          </a:xfrm>
          <a:prstGeom prst="rect">
            <a:avLst/>
          </a:prstGeom>
          <a:noFill/>
          <a:ln w="9525">
            <a:noFill/>
            <a:miter lim="800000"/>
            <a:headEnd/>
            <a:tailEnd/>
          </a:ln>
          <a:effectLst/>
        </p:spPr>
        <p:txBody>
          <a:bodyPr>
            <a:prstTxWarp prst="textNoShape">
              <a:avLst/>
            </a:prstTxWarp>
            <a:spAutoFit/>
          </a:bodyPr>
          <a:lstStyle/>
          <a:p>
            <a:pPr>
              <a:lnSpc>
                <a:spcPct val="100000"/>
              </a:lnSpc>
              <a:spcBef>
                <a:spcPct val="0"/>
              </a:spcBef>
              <a:buClrTx/>
              <a:buSzTx/>
              <a:buFontTx/>
              <a:buNone/>
            </a:pPr>
            <a:r>
              <a:rPr lang="en-US" sz="1400">
                <a:latin typeface="Myriad Pro" pitchFamily="34" charset="0"/>
                <a:ea typeface="ＭＳ Ｐゴシック" charset="-128"/>
                <a:cs typeface="ＭＳ Ｐゴシック" charset="-128"/>
              </a:rPr>
              <a:t>Long-run aggregate</a:t>
            </a:r>
          </a:p>
          <a:p>
            <a:pPr>
              <a:lnSpc>
                <a:spcPct val="100000"/>
              </a:lnSpc>
              <a:spcBef>
                <a:spcPct val="0"/>
              </a:spcBef>
              <a:buClrTx/>
              <a:buSzTx/>
              <a:buFontTx/>
              <a:buNone/>
            </a:pPr>
            <a:r>
              <a:rPr lang="en-US" sz="1400">
                <a:latin typeface="Myriad Pro" pitchFamily="34" charset="0"/>
                <a:ea typeface="ＭＳ Ｐゴシック" charset="-128"/>
                <a:cs typeface="ＭＳ Ｐゴシック" charset="-128"/>
              </a:rPr>
              <a:t>supply curve, </a:t>
            </a:r>
            <a:r>
              <a:rPr lang="en-US" sz="1400" i="1">
                <a:latin typeface="Myriad Pro" pitchFamily="34" charset="0"/>
                <a:ea typeface="ＭＳ Ｐゴシック" charset="-128"/>
                <a:cs typeface="ＭＳ Ｐゴシック" charset="-128"/>
              </a:rPr>
              <a:t>LRAS</a:t>
            </a:r>
          </a:p>
        </p:txBody>
      </p:sp>
      <p:sp>
        <p:nvSpPr>
          <p:cNvPr id="540688" name="Line 16"/>
          <p:cNvSpPr>
            <a:spLocks noChangeShapeType="1"/>
          </p:cNvSpPr>
          <p:nvPr/>
        </p:nvSpPr>
        <p:spPr bwMode="auto">
          <a:xfrm flipH="1">
            <a:off x="2343150" y="2514600"/>
            <a:ext cx="3302000" cy="1588"/>
          </a:xfrm>
          <a:prstGeom prst="line">
            <a:avLst/>
          </a:prstGeom>
          <a:noFill/>
          <a:ln w="9525">
            <a:solidFill>
              <a:schemeClr val="tx1"/>
            </a:solidFill>
            <a:prstDash val="dash"/>
            <a:round/>
            <a:headEnd/>
            <a:tailEnd/>
          </a:ln>
          <a:effectLst/>
        </p:spPr>
        <p:txBody>
          <a:bodyPr>
            <a:prstTxWarp prst="textNoShape">
              <a:avLst/>
            </a:prstTxWarp>
          </a:bodyPr>
          <a:lstStyle/>
          <a:p>
            <a:endParaRPr lang="en-US" sz="1400"/>
          </a:p>
        </p:txBody>
      </p:sp>
      <p:sp>
        <p:nvSpPr>
          <p:cNvPr id="540689" name="Rectangle 8"/>
          <p:cNvSpPr>
            <a:spLocks noChangeArrowheads="1"/>
          </p:cNvSpPr>
          <p:nvPr/>
        </p:nvSpPr>
        <p:spPr bwMode="auto">
          <a:xfrm>
            <a:off x="1790700" y="4205288"/>
            <a:ext cx="249580" cy="215444"/>
          </a:xfrm>
          <a:prstGeom prst="rect">
            <a:avLst/>
          </a:prstGeom>
          <a:noFill/>
          <a:ln w="9525">
            <a:noFill/>
            <a:miter lim="800000"/>
            <a:headEnd/>
            <a:tailEnd/>
          </a:ln>
          <a:effectLst/>
        </p:spPr>
        <p:txBody>
          <a:bodyPr wrap="none" lIns="0" tIns="0" rIns="0" bIns="0">
            <a:prstTxWarp prst="textNoShape">
              <a:avLst/>
            </a:prstTxWarp>
            <a:spAutoFit/>
          </a:bodyPr>
          <a:lstStyle/>
          <a:p>
            <a:pPr>
              <a:lnSpc>
                <a:spcPct val="100000"/>
              </a:lnSpc>
              <a:spcBef>
                <a:spcPct val="0"/>
              </a:spcBef>
              <a:buClrTx/>
              <a:buSzTx/>
              <a:buFontTx/>
              <a:buNone/>
            </a:pPr>
            <a:r>
              <a:rPr lang="en-US" sz="1400">
                <a:solidFill>
                  <a:srgbClr val="FFFFFF"/>
                </a:solidFill>
                <a:latin typeface="Myriad Pro" pitchFamily="34" charset="0"/>
                <a:ea typeface="ＭＳ Ｐゴシック" charset="-128"/>
                <a:cs typeface="ＭＳ Ｐゴシック" charset="-128"/>
              </a:rPr>
              <a:t>7.5</a:t>
            </a:r>
          </a:p>
        </p:txBody>
      </p:sp>
      <p:sp>
        <p:nvSpPr>
          <p:cNvPr id="540690" name="Line 48"/>
          <p:cNvSpPr>
            <a:spLocks noChangeShapeType="1"/>
          </p:cNvSpPr>
          <p:nvPr/>
        </p:nvSpPr>
        <p:spPr bwMode="auto">
          <a:xfrm>
            <a:off x="1447800" y="3324225"/>
            <a:ext cx="452438" cy="3175"/>
          </a:xfrm>
          <a:prstGeom prst="line">
            <a:avLst/>
          </a:prstGeom>
          <a:noFill/>
          <a:ln w="5">
            <a:solidFill>
              <a:schemeClr val="tx1"/>
            </a:solidFill>
            <a:miter lim="800000"/>
            <a:headEnd/>
            <a:tailEnd/>
          </a:ln>
          <a:effectLst/>
        </p:spPr>
        <p:txBody>
          <a:bodyPr>
            <a:prstTxWarp prst="textNoShape">
              <a:avLst/>
            </a:prstTxWarp>
          </a:bodyPr>
          <a:lstStyle/>
          <a:p>
            <a:endParaRPr lang="en-US" sz="1400">
              <a:solidFill>
                <a:srgbClr val="FFFFFF"/>
              </a:solidFill>
            </a:endParaRPr>
          </a:p>
        </p:txBody>
      </p:sp>
      <p:sp>
        <p:nvSpPr>
          <p:cNvPr id="540693" name="Line 104"/>
          <p:cNvSpPr>
            <a:spLocks noChangeShapeType="1"/>
          </p:cNvSpPr>
          <p:nvPr/>
        </p:nvSpPr>
        <p:spPr bwMode="auto">
          <a:xfrm>
            <a:off x="2147888" y="4337050"/>
            <a:ext cx="144462" cy="3175"/>
          </a:xfrm>
          <a:prstGeom prst="line">
            <a:avLst/>
          </a:prstGeom>
          <a:noFill/>
          <a:ln w="5">
            <a:solidFill>
              <a:srgbClr val="000000"/>
            </a:solidFill>
            <a:miter lim="800000"/>
            <a:headEnd/>
            <a:tailEnd/>
          </a:ln>
          <a:effectLst/>
        </p:spPr>
        <p:txBody>
          <a:bodyPr>
            <a:prstTxWarp prst="textNoShape">
              <a:avLst/>
            </a:prstTxWarp>
          </a:bodyPr>
          <a:lstStyle/>
          <a:p>
            <a:endParaRPr lang="en-US" sz="1400">
              <a:solidFill>
                <a:srgbClr val="FFFFFF"/>
              </a:solidFill>
            </a:endParaRPr>
          </a:p>
        </p:txBody>
      </p:sp>
      <p:sp>
        <p:nvSpPr>
          <p:cNvPr id="540694" name="Oval 107"/>
          <p:cNvSpPr>
            <a:spLocks noChangeArrowheads="1"/>
          </p:cNvSpPr>
          <p:nvPr/>
        </p:nvSpPr>
        <p:spPr bwMode="auto">
          <a:xfrm>
            <a:off x="5613400" y="4271963"/>
            <a:ext cx="119063" cy="127000"/>
          </a:xfrm>
          <a:prstGeom prst="ellipse">
            <a:avLst/>
          </a:prstGeom>
          <a:solidFill>
            <a:schemeClr val="tx1"/>
          </a:solidFill>
          <a:ln w="9525">
            <a:noFill/>
            <a:round/>
            <a:headEnd/>
            <a:tailEnd/>
          </a:ln>
          <a:effectLst/>
        </p:spPr>
        <p:txBody>
          <a:bodyPr>
            <a:prstTxWarp prst="textNoShape">
              <a:avLst/>
            </a:prstTxWarp>
          </a:bodyPr>
          <a:lstStyle/>
          <a:p>
            <a:pPr>
              <a:lnSpc>
                <a:spcPct val="100000"/>
              </a:lnSpc>
              <a:spcBef>
                <a:spcPct val="0"/>
              </a:spcBef>
              <a:buClrTx/>
              <a:buSzTx/>
              <a:buFontTx/>
              <a:buNone/>
            </a:pPr>
            <a:endParaRPr lang="en-US" sz="1400">
              <a:latin typeface="Myriad Pro" pitchFamily="34" charset="0"/>
              <a:ea typeface="ＭＳ Ｐゴシック" charset="-128"/>
              <a:cs typeface="ＭＳ Ｐゴシック" charset="-128"/>
            </a:endParaRPr>
          </a:p>
        </p:txBody>
      </p:sp>
      <p:sp>
        <p:nvSpPr>
          <p:cNvPr id="540695" name="Rectangle 23"/>
          <p:cNvSpPr>
            <a:spLocks noChangeArrowheads="1"/>
          </p:cNvSpPr>
          <p:nvPr/>
        </p:nvSpPr>
        <p:spPr bwMode="auto">
          <a:xfrm>
            <a:off x="304800" y="2867025"/>
            <a:ext cx="1219200" cy="738664"/>
          </a:xfrm>
          <a:prstGeom prst="rect">
            <a:avLst/>
          </a:prstGeom>
          <a:noFill/>
          <a:ln w="9525">
            <a:noFill/>
            <a:miter lim="800000"/>
            <a:headEnd/>
            <a:tailEnd/>
          </a:ln>
          <a:effectLst/>
        </p:spPr>
        <p:txBody>
          <a:bodyPr>
            <a:prstTxWarp prst="textNoShape">
              <a:avLst/>
            </a:prstTxWarp>
            <a:spAutoFit/>
          </a:bodyPr>
          <a:lstStyle/>
          <a:p>
            <a:pPr>
              <a:lnSpc>
                <a:spcPct val="100000"/>
              </a:lnSpc>
              <a:spcBef>
                <a:spcPct val="0"/>
              </a:spcBef>
              <a:buClrTx/>
              <a:buSzTx/>
              <a:buFontTx/>
              <a:buNone/>
            </a:pPr>
            <a:r>
              <a:rPr lang="en-US" sz="1400" i="1" dirty="0">
                <a:latin typeface="Myriad Pro" pitchFamily="34" charset="0"/>
                <a:ea typeface="ＭＳ Ｐゴシック" charset="-128"/>
                <a:cs typeface="ＭＳ Ｐゴシック" charset="-128"/>
              </a:rPr>
              <a:t>A fall in the</a:t>
            </a:r>
          </a:p>
          <a:p>
            <a:pPr>
              <a:lnSpc>
                <a:spcPct val="100000"/>
              </a:lnSpc>
              <a:spcBef>
                <a:spcPct val="0"/>
              </a:spcBef>
              <a:buClrTx/>
              <a:buSzTx/>
              <a:buFontTx/>
              <a:buNone/>
            </a:pPr>
            <a:r>
              <a:rPr lang="en-US" sz="1400" i="1" dirty="0">
                <a:latin typeface="Myriad Pro" pitchFamily="34" charset="0"/>
                <a:ea typeface="ＭＳ Ｐゴシック" charset="-128"/>
                <a:cs typeface="ＭＳ Ｐゴシック" charset="-128"/>
              </a:rPr>
              <a:t>aggregate</a:t>
            </a:r>
          </a:p>
          <a:p>
            <a:pPr>
              <a:lnSpc>
                <a:spcPct val="100000"/>
              </a:lnSpc>
              <a:spcBef>
                <a:spcPct val="0"/>
              </a:spcBef>
              <a:buClrTx/>
              <a:buSzTx/>
              <a:buFontTx/>
              <a:buNone/>
            </a:pPr>
            <a:r>
              <a:rPr lang="en-US" sz="1400" i="1" dirty="0">
                <a:latin typeface="Myriad Pro" pitchFamily="34" charset="0"/>
                <a:ea typeface="ＭＳ Ｐゴシック" charset="-128"/>
                <a:cs typeface="ＭＳ Ｐゴシック" charset="-128"/>
              </a:rPr>
              <a:t>price </a:t>
            </a:r>
            <a:r>
              <a:rPr lang="en-US" sz="1400" i="1" dirty="0" smtClean="0">
                <a:latin typeface="Myriad Pro" pitchFamily="34" charset="0"/>
                <a:ea typeface="ＭＳ Ｐゴシック" charset="-128"/>
                <a:cs typeface="ＭＳ Ｐゴシック" charset="-128"/>
              </a:rPr>
              <a:t>level…</a:t>
            </a:r>
            <a:endParaRPr lang="en-US" sz="1400" i="1" dirty="0">
              <a:latin typeface="Myriad Pro" pitchFamily="34" charset="0"/>
              <a:ea typeface="ＭＳ Ｐゴシック" charset="-128"/>
              <a:cs typeface="ＭＳ Ｐゴシック" charset="-128"/>
            </a:endParaRPr>
          </a:p>
        </p:txBody>
      </p:sp>
      <p:sp>
        <p:nvSpPr>
          <p:cNvPr id="540696" name="Rectangle 24"/>
          <p:cNvSpPr>
            <a:spLocks noChangeArrowheads="1"/>
          </p:cNvSpPr>
          <p:nvPr/>
        </p:nvSpPr>
        <p:spPr bwMode="auto">
          <a:xfrm>
            <a:off x="6477000" y="2638425"/>
            <a:ext cx="1981200" cy="954107"/>
          </a:xfrm>
          <a:prstGeom prst="rect">
            <a:avLst/>
          </a:prstGeom>
          <a:noFill/>
          <a:ln w="9525">
            <a:noFill/>
            <a:miter lim="800000"/>
            <a:headEnd/>
            <a:tailEnd/>
          </a:ln>
          <a:effectLst/>
        </p:spPr>
        <p:txBody>
          <a:bodyPr>
            <a:prstTxWarp prst="textNoShape">
              <a:avLst/>
            </a:prstTxWarp>
            <a:spAutoFit/>
          </a:bodyPr>
          <a:lstStyle/>
          <a:p>
            <a:pPr>
              <a:lnSpc>
                <a:spcPct val="100000"/>
              </a:lnSpc>
              <a:spcBef>
                <a:spcPct val="0"/>
              </a:spcBef>
              <a:buClrTx/>
              <a:buSzTx/>
              <a:buFontTx/>
              <a:buNone/>
            </a:pPr>
            <a:r>
              <a:rPr lang="en-US" sz="1400" i="1">
                <a:latin typeface="Myriad Pro" pitchFamily="34" charset="0"/>
                <a:ea typeface="ＭＳ Ｐゴシック" charset="-128"/>
                <a:cs typeface="ＭＳ Ｐゴシック" charset="-128"/>
              </a:rPr>
              <a:t>…leaves the quantity</a:t>
            </a:r>
          </a:p>
          <a:p>
            <a:pPr>
              <a:lnSpc>
                <a:spcPct val="100000"/>
              </a:lnSpc>
              <a:spcBef>
                <a:spcPct val="0"/>
              </a:spcBef>
              <a:buClrTx/>
              <a:buSzTx/>
              <a:buFontTx/>
              <a:buNone/>
            </a:pPr>
            <a:r>
              <a:rPr lang="en-US" sz="1400" i="1">
                <a:latin typeface="Myriad Pro" pitchFamily="34" charset="0"/>
                <a:ea typeface="ＭＳ Ｐゴシック" charset="-128"/>
                <a:cs typeface="ＭＳ Ｐゴシック" charset="-128"/>
              </a:rPr>
              <a:t>of aggregate output</a:t>
            </a:r>
          </a:p>
          <a:p>
            <a:pPr>
              <a:lnSpc>
                <a:spcPct val="100000"/>
              </a:lnSpc>
              <a:spcBef>
                <a:spcPct val="0"/>
              </a:spcBef>
              <a:buClrTx/>
              <a:buSzTx/>
              <a:buFontTx/>
              <a:buNone/>
            </a:pPr>
            <a:r>
              <a:rPr lang="en-US" sz="1400" i="1">
                <a:latin typeface="Myriad Pro" pitchFamily="34" charset="0"/>
                <a:ea typeface="ＭＳ Ｐゴシック" charset="-128"/>
                <a:cs typeface="ＭＳ Ｐゴシック" charset="-128"/>
              </a:rPr>
              <a:t>supplied unchanged</a:t>
            </a:r>
          </a:p>
          <a:p>
            <a:pPr>
              <a:lnSpc>
                <a:spcPct val="100000"/>
              </a:lnSpc>
              <a:spcBef>
                <a:spcPct val="0"/>
              </a:spcBef>
              <a:buClrTx/>
              <a:buSzTx/>
              <a:buFontTx/>
              <a:buNone/>
            </a:pPr>
            <a:r>
              <a:rPr lang="en-US" sz="1400" i="1">
                <a:latin typeface="Myriad Pro" pitchFamily="34" charset="0"/>
                <a:ea typeface="ＭＳ Ｐゴシック" charset="-128"/>
                <a:cs typeface="ＭＳ Ｐゴシック" charset="-128"/>
              </a:rPr>
              <a:t>in the long run.</a:t>
            </a:r>
          </a:p>
        </p:txBody>
      </p:sp>
      <p:sp>
        <p:nvSpPr>
          <p:cNvPr id="540697" name="Line 25"/>
          <p:cNvSpPr>
            <a:spLocks noChangeShapeType="1"/>
          </p:cNvSpPr>
          <p:nvPr/>
        </p:nvSpPr>
        <p:spPr bwMode="auto">
          <a:xfrm flipH="1">
            <a:off x="2246313" y="4330700"/>
            <a:ext cx="3302000" cy="1588"/>
          </a:xfrm>
          <a:prstGeom prst="line">
            <a:avLst/>
          </a:prstGeom>
          <a:noFill/>
          <a:ln w="9525">
            <a:solidFill>
              <a:schemeClr val="tx1"/>
            </a:solidFill>
            <a:prstDash val="dash"/>
            <a:round/>
            <a:headEnd/>
            <a:tailEnd/>
          </a:ln>
          <a:effectLst/>
        </p:spPr>
        <p:txBody>
          <a:bodyPr>
            <a:prstTxWarp prst="textNoShape">
              <a:avLst/>
            </a:prstTxWarp>
          </a:bodyPr>
          <a:lstStyle/>
          <a:p>
            <a:endParaRPr lang="en-US" sz="1400"/>
          </a:p>
        </p:txBody>
      </p:sp>
      <p:sp>
        <p:nvSpPr>
          <p:cNvPr id="540698" name="Line 26"/>
          <p:cNvSpPr>
            <a:spLocks noChangeShapeType="1"/>
          </p:cNvSpPr>
          <p:nvPr/>
        </p:nvSpPr>
        <p:spPr bwMode="auto">
          <a:xfrm>
            <a:off x="1905000" y="2714625"/>
            <a:ext cx="0" cy="1295400"/>
          </a:xfrm>
          <a:prstGeom prst="line">
            <a:avLst/>
          </a:prstGeom>
          <a:noFill/>
          <a:ln w="15875">
            <a:solidFill>
              <a:schemeClr val="tx1"/>
            </a:solidFill>
            <a:round/>
            <a:headEnd/>
            <a:tailEnd type="arrow" w="med" len="med"/>
          </a:ln>
          <a:effectLst/>
        </p:spPr>
        <p:txBody>
          <a:bodyPr>
            <a:prstTxWarp prst="textNoShape">
              <a:avLst/>
            </a:prstTxWarp>
          </a:bodyPr>
          <a:lstStyle/>
          <a:p>
            <a:endParaRPr lang="en-US" sz="1400">
              <a:solidFill>
                <a:srgbClr val="FFFFFF"/>
              </a:solidFill>
            </a:endParaRPr>
          </a:p>
        </p:txBody>
      </p:sp>
      <p:sp>
        <p:nvSpPr>
          <p:cNvPr id="540699" name="Rectangle 27"/>
          <p:cNvSpPr>
            <a:spLocks noGrp="1" noRot="1" noChangeArrowheads="1"/>
          </p:cNvSpPr>
          <p:nvPr>
            <p:ph type="title" idx="4294967295"/>
          </p:nvPr>
        </p:nvSpPr>
        <p:spPr>
          <a:xfrm>
            <a:off x="457200" y="76200"/>
            <a:ext cx="8229600" cy="1371600"/>
          </a:xfrm>
          <a:effectLst/>
        </p:spPr>
        <p:txBody>
          <a:bodyPr/>
          <a:lstStyle/>
          <a:p>
            <a:r>
              <a:rPr lang="en-US" dirty="0" smtClean="0"/>
              <a:t>Long</a:t>
            </a:r>
            <a:r>
              <a:rPr lang="en-US" dirty="0"/>
              <a:t>-Run Aggregate Supply Curve</a:t>
            </a:r>
          </a:p>
        </p:txBody>
      </p:sp>
    </p:spTree>
    <p:extLst>
      <p:ext uri="{BB962C8B-B14F-4D97-AF65-F5344CB8AC3E}">
        <p14:creationId xmlns:p14="http://schemas.microsoft.com/office/powerpoint/2010/main" val="1826942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40698"/>
                                        </p:tgtEl>
                                        <p:attrNameLst>
                                          <p:attrName>style.visibility</p:attrName>
                                        </p:attrNameLst>
                                      </p:cBhvr>
                                      <p:to>
                                        <p:strVal val="visible"/>
                                      </p:to>
                                    </p:set>
                                    <p:animEffect transition="in" filter="wipe(up)">
                                      <p:cBhvr>
                                        <p:cTn id="7" dur="500"/>
                                        <p:tgtEl>
                                          <p:spTgt spid="54069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40689"/>
                                        </p:tgtEl>
                                        <p:attrNameLst>
                                          <p:attrName>style.visibility</p:attrName>
                                        </p:attrNameLst>
                                      </p:cBhvr>
                                      <p:to>
                                        <p:strVal val="visible"/>
                                      </p:to>
                                    </p:set>
                                    <p:animEffect transition="in" filter="dissolve">
                                      <p:cBhvr>
                                        <p:cTn id="11" dur="500"/>
                                        <p:tgtEl>
                                          <p:spTgt spid="54068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40693"/>
                                        </p:tgtEl>
                                        <p:attrNameLst>
                                          <p:attrName>style.visibility</p:attrName>
                                        </p:attrNameLst>
                                      </p:cBhvr>
                                      <p:to>
                                        <p:strVal val="visible"/>
                                      </p:to>
                                    </p:set>
                                    <p:animEffect transition="in" filter="wipe(left)">
                                      <p:cBhvr>
                                        <p:cTn id="15" dur="500"/>
                                        <p:tgtEl>
                                          <p:spTgt spid="54069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40697"/>
                                        </p:tgtEl>
                                        <p:attrNameLst>
                                          <p:attrName>style.visibility</p:attrName>
                                        </p:attrNameLst>
                                      </p:cBhvr>
                                      <p:to>
                                        <p:strVal val="visible"/>
                                      </p:to>
                                    </p:set>
                                    <p:animEffect transition="in" filter="wipe(left)">
                                      <p:cBhvr>
                                        <p:cTn id="18" dur="500"/>
                                        <p:tgtEl>
                                          <p:spTgt spid="540697"/>
                                        </p:tgtEl>
                                      </p:cBhvr>
                                    </p:animEffect>
                                  </p:childTnLst>
                                </p:cTn>
                              </p:par>
                            </p:childTnLst>
                          </p:cTn>
                        </p:par>
                        <p:par>
                          <p:cTn id="19" fill="hold">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540694"/>
                                        </p:tgtEl>
                                        <p:attrNameLst>
                                          <p:attrName>style.visibility</p:attrName>
                                        </p:attrNameLst>
                                      </p:cBhvr>
                                      <p:to>
                                        <p:strVal val="visible"/>
                                      </p:to>
                                    </p:set>
                                    <p:animEffect transition="in" filter="dissolve">
                                      <p:cBhvr>
                                        <p:cTn id="22" dur="500"/>
                                        <p:tgtEl>
                                          <p:spTgt spid="540694"/>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540676"/>
                                        </p:tgtEl>
                                        <p:attrNameLst>
                                          <p:attrName>style.visibility</p:attrName>
                                        </p:attrNameLst>
                                      </p:cBhvr>
                                      <p:to>
                                        <p:strVal val="visible"/>
                                      </p:to>
                                    </p:set>
                                    <p:animEffect transition="in" filter="wipe(down)">
                                      <p:cBhvr>
                                        <p:cTn id="26" dur="500"/>
                                        <p:tgtEl>
                                          <p:spTgt spid="54067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40679"/>
                                        </p:tgtEl>
                                        <p:attrNameLst>
                                          <p:attrName>style.visibility</p:attrName>
                                        </p:attrNameLst>
                                      </p:cBhvr>
                                      <p:to>
                                        <p:strVal val="visible"/>
                                      </p:to>
                                    </p:set>
                                    <p:animEffect transition="in" filter="dissolve">
                                      <p:cBhvr>
                                        <p:cTn id="29" dur="500"/>
                                        <p:tgtEl>
                                          <p:spTgt spid="54067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40686"/>
                                        </p:tgtEl>
                                        <p:attrNameLst>
                                          <p:attrName>style.visibility</p:attrName>
                                        </p:attrNameLst>
                                      </p:cBhvr>
                                      <p:to>
                                        <p:strVal val="visible"/>
                                      </p:to>
                                    </p:set>
                                    <p:animEffect transition="in" filter="wipe(left)">
                                      <p:cBhvr>
                                        <p:cTn id="32" dur="500"/>
                                        <p:tgtEl>
                                          <p:spTgt spid="5406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0690"/>
                                        </p:tgtEl>
                                        <p:attrNameLst>
                                          <p:attrName>style.visibility</p:attrName>
                                        </p:attrNameLst>
                                      </p:cBhvr>
                                      <p:to>
                                        <p:strVal val="visible"/>
                                      </p:to>
                                    </p:set>
                                    <p:animEffect transition="in" filter="wipe(left)">
                                      <p:cBhvr>
                                        <p:cTn id="37" dur="500"/>
                                        <p:tgtEl>
                                          <p:spTgt spid="540690"/>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540695"/>
                                        </p:tgtEl>
                                        <p:attrNameLst>
                                          <p:attrName>style.visibility</p:attrName>
                                        </p:attrNameLst>
                                      </p:cBhvr>
                                      <p:to>
                                        <p:strVal val="visible"/>
                                      </p:to>
                                    </p:set>
                                    <p:animEffect transition="in" filter="wipe(left)">
                                      <p:cBhvr>
                                        <p:cTn id="41" dur="500"/>
                                        <p:tgtEl>
                                          <p:spTgt spid="54069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40674"/>
                                        </p:tgtEl>
                                        <p:attrNameLst>
                                          <p:attrName>style.visibility</p:attrName>
                                        </p:attrNameLst>
                                      </p:cBhvr>
                                      <p:to>
                                        <p:strVal val="visible"/>
                                      </p:to>
                                    </p:set>
                                    <p:animEffect transition="in" filter="wipe(left)">
                                      <p:cBhvr>
                                        <p:cTn id="46" dur="500"/>
                                        <p:tgtEl>
                                          <p:spTgt spid="540674"/>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540696"/>
                                        </p:tgtEl>
                                        <p:attrNameLst>
                                          <p:attrName>style.visibility</p:attrName>
                                        </p:attrNameLst>
                                      </p:cBhvr>
                                      <p:to>
                                        <p:strVal val="visible"/>
                                      </p:to>
                                    </p:set>
                                    <p:animEffect transition="in" filter="wipe(left)">
                                      <p:cBhvr>
                                        <p:cTn id="50" dur="500"/>
                                        <p:tgtEl>
                                          <p:spTgt spid="54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4" grpId="0" animBg="1"/>
      <p:bldP spid="540676" grpId="0" animBg="1"/>
      <p:bldP spid="540679" grpId="0" animBg="1"/>
      <p:bldP spid="540686" grpId="0"/>
      <p:bldP spid="540689" grpId="0"/>
      <p:bldP spid="540690" grpId="0" animBg="1"/>
      <p:bldP spid="540693" grpId="0" animBg="1"/>
      <p:bldP spid="540694" grpId="0" animBg="1"/>
      <p:bldP spid="540695" grpId="0"/>
      <p:bldP spid="540696" grpId="0"/>
      <p:bldP spid="540697" grpId="0" animBg="1"/>
      <p:bldP spid="54069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3048000"/>
            <a:ext cx="9144000" cy="1828800"/>
          </a:xfrm>
          <a:effectLst/>
        </p:spPr>
        <p:txBody>
          <a:bodyPr/>
          <a:lstStyle/>
          <a:p>
            <a:pPr eaLnBrk="1" hangingPunct="1"/>
            <a:r>
              <a:rPr lang="en-US" dirty="0">
                <a:ea typeface="ＭＳ Ｐゴシック" charset="-128"/>
                <a:cs typeface="ＭＳ Ｐゴシック" charset="-128"/>
              </a:rPr>
              <a:t>Economics of Global Business:</a:t>
            </a:r>
            <a:br>
              <a:rPr lang="en-US" dirty="0">
                <a:ea typeface="ＭＳ Ｐゴシック" charset="-128"/>
                <a:cs typeface="ＭＳ Ｐゴシック" charset="-128"/>
              </a:rPr>
            </a:br>
            <a:r>
              <a:rPr lang="en-US" dirty="0">
                <a:ea typeface="ＭＳ Ｐゴシック" charset="-128"/>
                <a:cs typeface="ＭＳ Ｐゴシック" charset="-128"/>
              </a:rPr>
              <a:t/>
            </a:r>
            <a:br>
              <a:rPr lang="en-US" dirty="0">
                <a:ea typeface="ＭＳ Ｐゴシック" charset="-128"/>
                <a:cs typeface="ＭＳ Ｐゴシック" charset="-128"/>
              </a:rPr>
            </a:br>
            <a:r>
              <a:rPr lang="en-US" sz="4000" dirty="0" smtClean="0">
                <a:ea typeface="ＭＳ Ｐゴシック" charset="-128"/>
                <a:cs typeface="ＭＳ Ｐゴシック" charset="-128"/>
              </a:rPr>
              <a:t>GDP and AD/AS</a:t>
            </a:r>
            <a:br>
              <a:rPr lang="en-US" sz="4000" dirty="0" smtClean="0">
                <a:ea typeface="ＭＳ Ｐゴシック" charset="-128"/>
                <a:cs typeface="ＭＳ Ｐゴシック" charset="-128"/>
              </a:rPr>
            </a:br>
            <a:r>
              <a:rPr lang="en-US" sz="4000" dirty="0">
                <a:ea typeface="ＭＳ Ｐゴシック" charset="-128"/>
                <a:cs typeface="ＭＳ Ｐゴシック" charset="-128"/>
              </a:rPr>
              <a:t/>
            </a:r>
            <a:br>
              <a:rPr lang="en-US" sz="4000" dirty="0">
                <a:ea typeface="ＭＳ Ｐゴシック" charset="-128"/>
                <a:cs typeface="ＭＳ Ｐゴシック" charset="-128"/>
              </a:rPr>
            </a:br>
            <a:r>
              <a:rPr lang="en-US" sz="4000" dirty="0" smtClean="0">
                <a:ea typeface="ＭＳ Ｐゴシック" charset="-128"/>
                <a:cs typeface="ＭＳ Ｐゴシック" charset="-128"/>
              </a:rPr>
              <a:t>Joe Foudy</a:t>
            </a:r>
            <a:endParaRPr lang="en-US" sz="4000" dirty="0">
              <a:ea typeface="ＭＳ Ｐゴシック" charset="-128"/>
              <a:cs typeface="ＭＳ Ｐゴシック" charset="-128"/>
            </a:endParaRPr>
          </a:p>
        </p:txBody>
      </p:sp>
      <p:pic>
        <p:nvPicPr>
          <p:cNvPr id="12292" name="Picture 7" descr="home_header"/>
          <p:cNvPicPr>
            <a:picLocks noChangeAspect="1" noChangeArrowheads="1"/>
          </p:cNvPicPr>
          <p:nvPr/>
        </p:nvPicPr>
        <p:blipFill>
          <a:blip r:embed="rId3"/>
          <a:srcRect/>
          <a:stretch>
            <a:fillRect/>
          </a:stretch>
        </p:blipFill>
        <p:spPr bwMode="auto">
          <a:xfrm>
            <a:off x="228600" y="228600"/>
            <a:ext cx="8763000" cy="1076325"/>
          </a:xfrm>
          <a:prstGeom prst="rect">
            <a:avLst/>
          </a:prstGeom>
          <a:noFill/>
          <a:ln w="9525">
            <a:noFill/>
            <a:miter lim="800000"/>
            <a:headEnd/>
            <a:tailEnd/>
          </a:ln>
          <a:effectLst/>
        </p:spPr>
      </p:pic>
      <p:sp>
        <p:nvSpPr>
          <p:cNvPr id="6" name="Text Box 5"/>
          <p:cNvSpPr txBox="1">
            <a:spLocks noChangeArrowheads="1"/>
          </p:cNvSpPr>
          <p:nvPr/>
        </p:nvSpPr>
        <p:spPr bwMode="auto">
          <a:xfrm>
            <a:off x="0" y="6535579"/>
            <a:ext cx="8686800" cy="246221"/>
          </a:xfrm>
          <a:prstGeom prst="rect">
            <a:avLst/>
          </a:prstGeom>
          <a:noFill/>
          <a:ln w="9525">
            <a:noFill/>
            <a:miter lim="800000"/>
            <a:headEnd/>
            <a:tailEnd/>
          </a:ln>
          <a:effectLst/>
        </p:spPr>
        <p:txBody>
          <a:bodyPr>
            <a:spAutoFit/>
          </a:bodyPr>
          <a:lstStyle/>
          <a:p>
            <a:pPr>
              <a:spcBef>
                <a:spcPct val="50000"/>
              </a:spcBef>
            </a:pPr>
            <a:r>
              <a:rPr lang="en-US" sz="1000" dirty="0" smtClean="0"/>
              <a:t>Copyright ©:  Joseph </a:t>
            </a:r>
            <a:r>
              <a:rPr lang="en-US" sz="1000" dirty="0" err="1" smtClean="0"/>
              <a:t>Foudy</a:t>
            </a:r>
            <a:r>
              <a:rPr lang="en-US" sz="1000" smtClean="0"/>
              <a:t> 2014 </a:t>
            </a:r>
            <a:r>
              <a:rPr lang="en-US" sz="1000" dirty="0" smtClean="0"/>
              <a:t>(charts and illustrations copyrighted by original sources)</a:t>
            </a:r>
            <a:endParaRPr lang="en-US" sz="10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381000"/>
            <a:ext cx="8229600" cy="466725"/>
          </a:xfrm>
          <a:effectLst/>
        </p:spPr>
        <p:txBody>
          <a:bodyPr>
            <a:noAutofit/>
          </a:bodyPr>
          <a:lstStyle/>
          <a:p>
            <a:r>
              <a:rPr lang="en-US" altLang="zh-CN" sz="3200" dirty="0">
                <a:ea typeface="宋体" charset="-122"/>
                <a:cs typeface="宋体" charset="-122"/>
              </a:rPr>
              <a:t>Actual and Potential Output</a:t>
            </a:r>
            <a:r>
              <a:rPr lang="en-US" altLang="zh-CN" sz="3200" dirty="0" smtClean="0">
                <a:ea typeface="宋体" charset="-122"/>
                <a:cs typeface="宋体" charset="-122"/>
              </a:rPr>
              <a:t> </a:t>
            </a:r>
            <a:br>
              <a:rPr lang="en-US" altLang="zh-CN" sz="3200" dirty="0" smtClean="0">
                <a:ea typeface="宋体" charset="-122"/>
                <a:cs typeface="宋体" charset="-122"/>
              </a:rPr>
            </a:br>
            <a:r>
              <a:rPr lang="en-US" altLang="zh-CN" sz="3200" dirty="0" smtClean="0">
                <a:ea typeface="宋体" charset="-122"/>
                <a:cs typeface="宋体" charset="-122"/>
              </a:rPr>
              <a:t>from </a:t>
            </a:r>
            <a:r>
              <a:rPr lang="en-US" altLang="zh-CN" sz="3200" dirty="0">
                <a:ea typeface="宋体" charset="-122"/>
                <a:cs typeface="宋体" charset="-122"/>
              </a:rPr>
              <a:t>1989 to 2007</a:t>
            </a:r>
            <a:endParaRPr lang="zh-CN" altLang="en-US" sz="3200" dirty="0">
              <a:ea typeface="宋体" charset="-122"/>
              <a:cs typeface="宋体" charset="-122"/>
            </a:endParaRPr>
          </a:p>
        </p:txBody>
      </p:sp>
      <p:pic>
        <p:nvPicPr>
          <p:cNvPr id="449540" name="Picture 4"/>
          <p:cNvPicPr>
            <a:picLocks noChangeAspect="1" noChangeArrowheads="1"/>
          </p:cNvPicPr>
          <p:nvPr/>
        </p:nvPicPr>
        <p:blipFill>
          <a:blip r:embed="rId3"/>
          <a:srcRect/>
          <a:stretch>
            <a:fillRect/>
          </a:stretch>
        </p:blipFill>
        <p:spPr bwMode="auto">
          <a:xfrm>
            <a:off x="90488" y="1295400"/>
            <a:ext cx="8977312" cy="4479925"/>
          </a:xfrm>
          <a:prstGeom prst="rect">
            <a:avLst/>
          </a:prstGeom>
          <a:noFill/>
          <a:effectLst/>
        </p:spPr>
      </p:pic>
    </p:spTree>
    <p:extLst>
      <p:ext uri="{BB962C8B-B14F-4D97-AF65-F5344CB8AC3E}">
        <p14:creationId xmlns:p14="http://schemas.microsoft.com/office/powerpoint/2010/main" val="180698339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66242" name="Rectangle 2"/>
          <p:cNvSpPr>
            <a:spLocks noGrp="1" noRot="1" noChangeArrowheads="1"/>
          </p:cNvSpPr>
          <p:nvPr>
            <p:ph type="title"/>
          </p:nvPr>
        </p:nvSpPr>
        <p:spPr>
          <a:xfrm>
            <a:off x="228600" y="457200"/>
            <a:ext cx="8717280" cy="503802"/>
          </a:xfrm>
          <a:effectLst/>
        </p:spPr>
        <p:txBody>
          <a:bodyPr/>
          <a:lstStyle/>
          <a:p>
            <a:r>
              <a:rPr lang="en-US" sz="3200" dirty="0"/>
              <a:t>Economic Growth Shifts the LRAS </a:t>
            </a:r>
            <a:r>
              <a:rPr lang="en-US" sz="3200" dirty="0" smtClean="0"/>
              <a:t>Curve</a:t>
            </a:r>
            <a:br>
              <a:rPr lang="en-US" sz="3200" dirty="0" smtClean="0"/>
            </a:br>
            <a:r>
              <a:rPr lang="en-US" sz="2200" dirty="0">
                <a:solidFill>
                  <a:srgbClr val="FFFF00"/>
                </a:solidFill>
              </a:rPr>
              <a:t>Output (Y) = TFP (A) x Capital Stock (K)</a:t>
            </a:r>
            <a:r>
              <a:rPr lang="el-GR" sz="2200" baseline="30000" dirty="0">
                <a:solidFill>
                  <a:srgbClr val="FFFF00"/>
                </a:solidFill>
                <a:cs typeface="Times New Roman" pitchFamily="18" charset="0"/>
              </a:rPr>
              <a:t>α</a:t>
            </a:r>
            <a:r>
              <a:rPr lang="en-US" sz="2200" dirty="0">
                <a:solidFill>
                  <a:srgbClr val="FFFF00"/>
                </a:solidFill>
              </a:rPr>
              <a:t> x Hours Worked (L)</a:t>
            </a:r>
            <a:r>
              <a:rPr lang="en-US" sz="2200" baseline="30000" dirty="0">
                <a:solidFill>
                  <a:srgbClr val="FFFF00"/>
                </a:solidFill>
              </a:rPr>
              <a:t>1-</a:t>
            </a:r>
            <a:r>
              <a:rPr lang="el-GR" sz="2200" baseline="30000" dirty="0">
                <a:solidFill>
                  <a:srgbClr val="FFFF00"/>
                </a:solidFill>
                <a:cs typeface="Times New Roman" pitchFamily="18" charset="0"/>
              </a:rPr>
              <a:t>α</a:t>
            </a:r>
            <a:r>
              <a:rPr lang="en-US" sz="2200" dirty="0"/>
              <a:t> </a:t>
            </a:r>
            <a:endParaRPr lang="en-US" sz="3200" dirty="0"/>
          </a:p>
        </p:txBody>
      </p:sp>
      <p:sp>
        <p:nvSpPr>
          <p:cNvPr id="266243" name="Text Box 3"/>
          <p:cNvSpPr txBox="1">
            <a:spLocks noChangeArrowheads="1"/>
          </p:cNvSpPr>
          <p:nvPr/>
        </p:nvSpPr>
        <p:spPr bwMode="auto">
          <a:xfrm>
            <a:off x="76200" y="1371600"/>
            <a:ext cx="9067800" cy="457200"/>
          </a:xfrm>
          <a:prstGeom prst="rect">
            <a:avLst/>
          </a:prstGeom>
          <a:noFill/>
          <a:ln w="9525">
            <a:noFill/>
            <a:miter lim="800000"/>
            <a:headEnd/>
            <a:tailEnd type="none" w="med" len="lg"/>
          </a:ln>
          <a:effectLst/>
        </p:spPr>
        <p:txBody>
          <a:bodyPr>
            <a:prstTxWarp prst="textNoShape">
              <a:avLst/>
            </a:prstTxWarp>
            <a:spAutoFit/>
          </a:bodyPr>
          <a:lstStyle/>
          <a:p>
            <a:pPr marL="1588" indent="-1588">
              <a:lnSpc>
                <a:spcPct val="100000"/>
              </a:lnSpc>
            </a:pPr>
            <a:endParaRPr lang="en-US" sz="2400">
              <a:latin typeface="Arial Unicode MS" charset="0"/>
            </a:endParaRPr>
          </a:p>
        </p:txBody>
      </p:sp>
      <p:sp>
        <p:nvSpPr>
          <p:cNvPr id="266244" name="Rectangle 4"/>
          <p:cNvSpPr>
            <a:spLocks noChangeArrowheads="1"/>
          </p:cNvSpPr>
          <p:nvPr/>
        </p:nvSpPr>
        <p:spPr bwMode="auto">
          <a:xfrm>
            <a:off x="0" y="5253038"/>
            <a:ext cx="9144000" cy="0"/>
          </a:xfrm>
          <a:prstGeom prst="rect">
            <a:avLst/>
          </a:prstGeom>
          <a:noFill/>
          <a:ln w="9525">
            <a:noFill/>
            <a:miter lim="800000"/>
            <a:headEnd/>
            <a:tailEnd type="none" w="med" len="lg"/>
          </a:ln>
          <a:effectLst/>
        </p:spPr>
        <p:txBody>
          <a:bodyPr wrap="none" anchor="ctr">
            <a:prstTxWarp prst="textNoShape">
              <a:avLst/>
            </a:prstTxWarp>
            <a:spAutoFit/>
          </a:bodyPr>
          <a:lstStyle/>
          <a:p>
            <a:pPr>
              <a:lnSpc>
                <a:spcPct val="100000"/>
              </a:lnSpc>
              <a:spcBef>
                <a:spcPct val="0"/>
              </a:spcBef>
              <a:buClrTx/>
              <a:buSzTx/>
              <a:buFontTx/>
              <a:buNone/>
            </a:pPr>
            <a:endParaRPr lang="en-US" sz="1800"/>
          </a:p>
        </p:txBody>
      </p:sp>
      <p:pic>
        <p:nvPicPr>
          <p:cNvPr id="266249" name="Picture 9"/>
          <p:cNvPicPr>
            <a:picLocks noGrp="1" noChangeAspect="1" noChangeArrowheads="1"/>
          </p:cNvPicPr>
          <p:nvPr>
            <p:ph idx="1"/>
          </p:nvPr>
        </p:nvPicPr>
        <p:blipFill>
          <a:blip r:embed="rId3"/>
          <a:srcRect/>
          <a:stretch>
            <a:fillRect/>
          </a:stretch>
        </p:blipFill>
        <p:spPr>
          <a:xfrm>
            <a:off x="609600" y="1676400"/>
            <a:ext cx="7772400" cy="4837113"/>
          </a:xfrm>
          <a:noFill/>
          <a:ln/>
        </p:spPr>
      </p:pic>
    </p:spTree>
    <p:extLst>
      <p:ext uri="{BB962C8B-B14F-4D97-AF65-F5344CB8AC3E}">
        <p14:creationId xmlns:p14="http://schemas.microsoft.com/office/powerpoint/2010/main" val="273678510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5562600" cy="1447800"/>
          </a:xfrm>
          <a:effectLst/>
        </p:spPr>
        <p:txBody>
          <a:bodyPr>
            <a:noAutofit/>
          </a:bodyPr>
          <a:lstStyle/>
          <a:p>
            <a:r>
              <a:rPr lang="en-US" altLang="zh-CN" sz="3200" dirty="0" smtClean="0">
                <a:ea typeface="宋体" charset="-122"/>
                <a:cs typeface="宋体" charset="-122"/>
              </a:rPr>
              <a:t>Conceptualizing Actual and Potential GDP with AD/AS</a:t>
            </a:r>
            <a:br>
              <a:rPr lang="en-US" altLang="zh-CN" sz="3200" dirty="0" smtClean="0">
                <a:ea typeface="宋体" charset="-122"/>
                <a:cs typeface="宋体" charset="-122"/>
              </a:rPr>
            </a:br>
            <a:r>
              <a:rPr lang="en-US" altLang="zh-CN" sz="3200" dirty="0" smtClean="0">
                <a:ea typeface="宋体" charset="-122"/>
                <a:cs typeface="宋体" charset="-122"/>
              </a:rPr>
              <a:t>Over Time</a:t>
            </a:r>
            <a:endParaRPr lang="zh-CN" altLang="en-US" sz="3200" dirty="0">
              <a:ea typeface="宋体" charset="-122"/>
              <a:cs typeface="宋体" charset="-122"/>
            </a:endParaRPr>
          </a:p>
        </p:txBody>
      </p:sp>
      <p:pic>
        <p:nvPicPr>
          <p:cNvPr id="449540" name="Picture 4"/>
          <p:cNvPicPr>
            <a:picLocks noChangeAspect="1" noChangeArrowheads="1"/>
          </p:cNvPicPr>
          <p:nvPr/>
        </p:nvPicPr>
        <p:blipFill>
          <a:blip r:embed="rId3"/>
          <a:srcRect/>
          <a:stretch>
            <a:fillRect/>
          </a:stretch>
        </p:blipFill>
        <p:spPr bwMode="auto">
          <a:xfrm rot="5400000">
            <a:off x="3993816" y="1708484"/>
            <a:ext cx="6871367" cy="3429000"/>
          </a:xfrm>
          <a:prstGeom prst="rect">
            <a:avLst/>
          </a:prstGeom>
          <a:noFill/>
          <a:effectLst/>
        </p:spPr>
      </p:pic>
      <p:cxnSp>
        <p:nvCxnSpPr>
          <p:cNvPr id="4" name="Straight Arrow Connector 3"/>
          <p:cNvCxnSpPr/>
          <p:nvPr/>
        </p:nvCxnSpPr>
        <p:spPr bwMode="auto">
          <a:xfrm flipV="1">
            <a:off x="3733800" y="1905000"/>
            <a:ext cx="3200400" cy="121920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6" name="Straight Arrow Connector 5"/>
          <p:cNvCxnSpPr/>
          <p:nvPr/>
        </p:nvCxnSpPr>
        <p:spPr bwMode="auto">
          <a:xfrm flipV="1">
            <a:off x="4419600" y="4267200"/>
            <a:ext cx="3200400" cy="121920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5" name="TextBox 4"/>
          <p:cNvSpPr txBox="1"/>
          <p:nvPr/>
        </p:nvSpPr>
        <p:spPr>
          <a:xfrm>
            <a:off x="1752600" y="2743200"/>
            <a:ext cx="2057400" cy="830997"/>
          </a:xfrm>
          <a:prstGeom prst="rect">
            <a:avLst/>
          </a:prstGeom>
          <a:noFill/>
        </p:spPr>
        <p:txBody>
          <a:bodyPr wrap="square" rtlCol="0">
            <a:spAutoFit/>
          </a:bodyPr>
          <a:lstStyle/>
          <a:p>
            <a:r>
              <a:rPr lang="en-US" dirty="0" smtClean="0"/>
              <a:t>Recessionary Gap </a:t>
            </a:r>
            <a:endParaRPr lang="en-US" dirty="0"/>
          </a:p>
        </p:txBody>
      </p:sp>
      <p:sp>
        <p:nvSpPr>
          <p:cNvPr id="8" name="TextBox 7"/>
          <p:cNvSpPr txBox="1"/>
          <p:nvPr/>
        </p:nvSpPr>
        <p:spPr>
          <a:xfrm>
            <a:off x="2590800" y="5181600"/>
            <a:ext cx="2057400" cy="830997"/>
          </a:xfrm>
          <a:prstGeom prst="rect">
            <a:avLst/>
          </a:prstGeom>
          <a:noFill/>
        </p:spPr>
        <p:txBody>
          <a:bodyPr wrap="square" rtlCol="0">
            <a:spAutoFit/>
          </a:bodyPr>
          <a:lstStyle/>
          <a:p>
            <a:r>
              <a:rPr lang="en-US" dirty="0" smtClean="0"/>
              <a:t>Inflationary Gap</a:t>
            </a:r>
            <a:endParaRPr lang="en-US" dirty="0"/>
          </a:p>
        </p:txBody>
      </p:sp>
    </p:spTree>
    <p:extLst>
      <p:ext uri="{BB962C8B-B14F-4D97-AF65-F5344CB8AC3E}">
        <p14:creationId xmlns:p14="http://schemas.microsoft.com/office/powerpoint/2010/main" val="45104985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2"/>
          <p:cNvSpPr>
            <a:spLocks noGrp="1" noChangeArrowheads="1"/>
          </p:cNvSpPr>
          <p:nvPr>
            <p:ph type="title"/>
          </p:nvPr>
        </p:nvSpPr>
        <p:spPr>
          <a:xfrm>
            <a:off x="457200" y="0"/>
            <a:ext cx="8229600" cy="990600"/>
          </a:xfrm>
          <a:effectLst/>
        </p:spPr>
        <p:txBody>
          <a:bodyPr/>
          <a:lstStyle/>
          <a:p>
            <a:pPr eaLnBrk="1" hangingPunct="1"/>
            <a:r>
              <a:rPr lang="en-US" sz="4000" dirty="0" smtClean="0"/>
              <a:t>Technological Progress</a:t>
            </a:r>
          </a:p>
        </p:txBody>
      </p:sp>
      <p:pic>
        <p:nvPicPr>
          <p:cNvPr id="7" name="Picture 6"/>
          <p:cNvPicPr>
            <a:picLocks noChangeAspect="1"/>
          </p:cNvPicPr>
          <p:nvPr/>
        </p:nvPicPr>
        <p:blipFill>
          <a:blip r:embed="rId2"/>
          <a:stretch>
            <a:fillRect/>
          </a:stretch>
        </p:blipFill>
        <p:spPr>
          <a:xfrm>
            <a:off x="914400" y="990600"/>
            <a:ext cx="7467600" cy="2694391"/>
          </a:xfrm>
          <a:prstGeom prst="rect">
            <a:avLst/>
          </a:prstGeom>
        </p:spPr>
      </p:pic>
      <p:pic>
        <p:nvPicPr>
          <p:cNvPr id="8" name="Picture 7" descr="techprogress_lithium_batteries.png"/>
          <p:cNvPicPr>
            <a:picLocks noChangeAspect="1"/>
          </p:cNvPicPr>
          <p:nvPr/>
        </p:nvPicPr>
        <p:blipFill>
          <a:blip r:embed="rId3"/>
          <a:stretch>
            <a:fillRect/>
          </a:stretch>
        </p:blipFill>
        <p:spPr>
          <a:xfrm>
            <a:off x="2628832" y="3733800"/>
            <a:ext cx="5600768" cy="3048000"/>
          </a:xfrm>
          <a:prstGeom prst="rect">
            <a:avLst/>
          </a:prstGeom>
        </p:spPr>
      </p:pic>
      <p:sp>
        <p:nvSpPr>
          <p:cNvPr id="9" name="TextBox 8"/>
          <p:cNvSpPr txBox="1"/>
          <p:nvPr/>
        </p:nvSpPr>
        <p:spPr>
          <a:xfrm>
            <a:off x="533400" y="6248400"/>
            <a:ext cx="6553200" cy="276999"/>
          </a:xfrm>
          <a:prstGeom prst="rect">
            <a:avLst/>
          </a:prstGeom>
          <a:noFill/>
        </p:spPr>
        <p:txBody>
          <a:bodyPr wrap="square" rtlCol="0">
            <a:spAutoFit/>
          </a:bodyPr>
          <a:lstStyle/>
          <a:p>
            <a:r>
              <a:rPr lang="en-US" sz="1200" dirty="0" smtClean="0"/>
              <a:t>Source:  </a:t>
            </a:r>
            <a:r>
              <a:rPr lang="en-US" sz="1200" dirty="0" smtClean="0">
                <a:hlinkClick r:id="rId4"/>
              </a:rPr>
              <a:t>www.xkcd.com</a:t>
            </a:r>
            <a:r>
              <a:rPr lang="en-US" sz="1200" dirty="0" smtClean="0"/>
              <a:t> </a:t>
            </a:r>
            <a:endParaRPr lang="en-US" sz="1200" dirty="0"/>
          </a:p>
        </p:txBody>
      </p:sp>
    </p:spTree>
    <p:extLst>
      <p:ext uri="{BB962C8B-B14F-4D97-AF65-F5344CB8AC3E}">
        <p14:creationId xmlns:p14="http://schemas.microsoft.com/office/powerpoint/2010/main" val="94431511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685800" y="0"/>
            <a:ext cx="7772400" cy="1143000"/>
          </a:xfrm>
          <a:effectLst/>
          <a:extLst>
            <a:ext uri="{AF507438-7753-43e0-B8FC-AC1667EBCBE1}">
              <a14:hiddenEffects xmlns:a14="http://schemas.microsoft.com/office/drawing/2010/main" xmlns="">
                <a:effectLst>
                  <a:outerShdw blurRad="63500" dist="35907" dir="16979964" algn="ctr" rotWithShape="0">
                    <a:srgbClr val="000000">
                      <a:alpha val="75000"/>
                    </a:srgbClr>
                  </a:outerShdw>
                </a:effectLst>
              </a14:hiddenEffects>
            </a:ext>
          </a:extLst>
        </p:spPr>
        <p:txBody>
          <a:bodyPr/>
          <a:lstStyle/>
          <a:p>
            <a:r>
              <a:rPr lang="en-US" dirty="0" smtClean="0"/>
              <a:t>Seoul Korea in 1953</a:t>
            </a:r>
            <a:endParaRPr lang="en-US" dirty="0"/>
          </a:p>
        </p:txBody>
      </p:sp>
      <p:pic>
        <p:nvPicPr>
          <p:cNvPr id="2" name="Picture 1"/>
          <p:cNvPicPr>
            <a:picLocks noChangeAspect="1"/>
          </p:cNvPicPr>
          <p:nvPr/>
        </p:nvPicPr>
        <p:blipFill>
          <a:blip r:embed="rId3"/>
          <a:stretch>
            <a:fillRect/>
          </a:stretch>
        </p:blipFill>
        <p:spPr>
          <a:xfrm>
            <a:off x="838200" y="1295399"/>
            <a:ext cx="7467600" cy="5063033"/>
          </a:xfrm>
          <a:prstGeom prst="rect">
            <a:avLst/>
          </a:prstGeom>
        </p:spPr>
      </p:pic>
    </p:spTree>
    <p:extLst>
      <p:ext uri="{BB962C8B-B14F-4D97-AF65-F5344CB8AC3E}">
        <p14:creationId xmlns:p14="http://schemas.microsoft.com/office/powerpoint/2010/main" val="169886837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685800" y="0"/>
            <a:ext cx="7772400" cy="1143000"/>
          </a:xfrm>
          <a:effectLst/>
          <a:extLst>
            <a:ext uri="{AF507438-7753-43e0-B8FC-AC1667EBCBE1}">
              <a14:hiddenEffects xmlns:a14="http://schemas.microsoft.com/office/drawing/2010/main" xmlns="">
                <a:effectLst>
                  <a:outerShdw blurRad="63500" dist="35907" dir="16979964" algn="ctr" rotWithShape="0">
                    <a:srgbClr val="000000">
                      <a:alpha val="75000"/>
                    </a:srgbClr>
                  </a:outerShdw>
                </a:effectLst>
              </a14:hiddenEffects>
            </a:ext>
          </a:extLst>
        </p:spPr>
        <p:txBody>
          <a:bodyPr/>
          <a:lstStyle/>
          <a:p>
            <a:r>
              <a:rPr lang="en-US" dirty="0" smtClean="0"/>
              <a:t>Seoul Korea Today</a:t>
            </a:r>
            <a:endParaRPr lang="en-US" dirty="0"/>
          </a:p>
        </p:txBody>
      </p:sp>
      <p:pic>
        <p:nvPicPr>
          <p:cNvPr id="3" name="Picture 2"/>
          <p:cNvPicPr>
            <a:picLocks noChangeAspect="1"/>
          </p:cNvPicPr>
          <p:nvPr/>
        </p:nvPicPr>
        <p:blipFill>
          <a:blip r:embed="rId3"/>
          <a:stretch>
            <a:fillRect/>
          </a:stretch>
        </p:blipFill>
        <p:spPr>
          <a:xfrm>
            <a:off x="685800" y="1219200"/>
            <a:ext cx="7573382" cy="5029200"/>
          </a:xfrm>
          <a:prstGeom prst="rect">
            <a:avLst/>
          </a:prstGeom>
        </p:spPr>
      </p:pic>
    </p:spTree>
    <p:extLst>
      <p:ext uri="{BB962C8B-B14F-4D97-AF65-F5344CB8AC3E}">
        <p14:creationId xmlns:p14="http://schemas.microsoft.com/office/powerpoint/2010/main" val="88332789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noGrp="1"/>
          </p:cNvSpPr>
          <p:nvPr/>
        </p:nvSpPr>
        <p:spPr bwMode="auto">
          <a:xfrm>
            <a:off x="6553200" y="6292850"/>
            <a:ext cx="1905000" cy="457200"/>
          </a:xfrm>
          <a:prstGeom prst="rect">
            <a:avLst/>
          </a:prstGeom>
          <a:noFill/>
          <a:ln>
            <a:miter lim="800000"/>
            <a:headEnd/>
            <a:tailEnd/>
          </a:ln>
          <a:effectLst/>
        </p:spPr>
        <p:txBody>
          <a:bodyPr/>
          <a:lstStyle/>
          <a:p>
            <a:pPr algn="r">
              <a:defRPr/>
            </a:pPr>
            <a:fld id="{D943AE73-3AD7-4738-A8C8-10B46FCEDA91}" type="slidenum">
              <a:rPr lang="en-US" sz="1400">
                <a:latin typeface="+mj-lt"/>
              </a:rPr>
              <a:pPr algn="r">
                <a:defRPr/>
              </a:pPr>
              <a:t>26</a:t>
            </a:fld>
            <a:endParaRPr lang="en-US" sz="1400">
              <a:latin typeface="+mj-lt"/>
            </a:endParaRPr>
          </a:p>
        </p:txBody>
      </p:sp>
      <p:sp>
        <p:nvSpPr>
          <p:cNvPr id="10243" name="Rectangle 2"/>
          <p:cNvSpPr>
            <a:spLocks noGrp="1" noChangeArrowheads="1"/>
          </p:cNvSpPr>
          <p:nvPr>
            <p:ph type="title" idx="4294967295"/>
          </p:nvPr>
        </p:nvSpPr>
        <p:spPr>
          <a:xfrm>
            <a:off x="457200" y="457200"/>
            <a:ext cx="8229600" cy="712788"/>
          </a:xfrm>
          <a:effectLst/>
        </p:spPr>
        <p:txBody>
          <a:bodyPr/>
          <a:lstStyle/>
          <a:p>
            <a:pPr eaLnBrk="1" hangingPunct="1"/>
            <a:r>
              <a:rPr lang="en-US" sz="3200" dirty="0" smtClean="0"/>
              <a:t>Growth’s Slows as States “Catch Up”</a:t>
            </a:r>
          </a:p>
        </p:txBody>
      </p:sp>
      <p:cxnSp>
        <p:nvCxnSpPr>
          <p:cNvPr id="3" name="Straight Connector 2"/>
          <p:cNvCxnSpPr/>
          <p:nvPr/>
        </p:nvCxnSpPr>
        <p:spPr bwMode="auto">
          <a:xfrm flipV="1">
            <a:off x="1066800" y="2057400"/>
            <a:ext cx="5562600" cy="152400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5" name="TextBox 4"/>
          <p:cNvSpPr txBox="1"/>
          <p:nvPr/>
        </p:nvSpPr>
        <p:spPr>
          <a:xfrm>
            <a:off x="6781800" y="1752600"/>
            <a:ext cx="1676400" cy="461665"/>
          </a:xfrm>
          <a:prstGeom prst="rect">
            <a:avLst/>
          </a:prstGeom>
          <a:noFill/>
          <a:effectLst/>
        </p:spPr>
        <p:txBody>
          <a:bodyPr wrap="square" rtlCol="0">
            <a:spAutoFit/>
          </a:bodyPr>
          <a:lstStyle/>
          <a:p>
            <a:r>
              <a:rPr lang="en-US" dirty="0" smtClean="0">
                <a:solidFill>
                  <a:srgbClr val="FF0000"/>
                </a:solidFill>
              </a:rPr>
              <a:t>Developed</a:t>
            </a:r>
            <a:endParaRPr lang="en-US" dirty="0">
              <a:solidFill>
                <a:srgbClr val="FF0000"/>
              </a:solidFill>
            </a:endParaRPr>
          </a:p>
        </p:txBody>
      </p:sp>
      <p:sp>
        <p:nvSpPr>
          <p:cNvPr id="8" name="Arc 7"/>
          <p:cNvSpPr/>
          <p:nvPr/>
        </p:nvSpPr>
        <p:spPr bwMode="auto">
          <a:xfrm rot="20475408" flipH="1">
            <a:off x="778469" y="2797915"/>
            <a:ext cx="10311202" cy="2938569"/>
          </a:xfrm>
          <a:prstGeom prst="arc">
            <a:avLst>
              <a:gd name="adj1" fmla="val 13759938"/>
              <a:gd name="adj2" fmla="val 2131540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24" charset="-128"/>
            </a:endParaRPr>
          </a:p>
        </p:txBody>
      </p:sp>
      <p:cxnSp>
        <p:nvCxnSpPr>
          <p:cNvPr id="10" name="Straight Connector 9"/>
          <p:cNvCxnSpPr/>
          <p:nvPr/>
        </p:nvCxnSpPr>
        <p:spPr bwMode="auto">
          <a:xfrm flipV="1">
            <a:off x="1066800" y="5486400"/>
            <a:ext cx="6324600" cy="76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flipV="1">
            <a:off x="1066800" y="2057400"/>
            <a:ext cx="0" cy="35052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p:cNvSpPr txBox="1"/>
          <p:nvPr/>
        </p:nvSpPr>
        <p:spPr>
          <a:xfrm>
            <a:off x="6781800" y="2362200"/>
            <a:ext cx="1828800" cy="830997"/>
          </a:xfrm>
          <a:prstGeom prst="rect">
            <a:avLst/>
          </a:prstGeom>
          <a:noFill/>
          <a:effectLst/>
        </p:spPr>
        <p:txBody>
          <a:bodyPr wrap="square" rtlCol="0">
            <a:spAutoFit/>
          </a:bodyPr>
          <a:lstStyle/>
          <a:p>
            <a:r>
              <a:rPr lang="en-US" dirty="0" smtClean="0"/>
              <a:t>Developing States</a:t>
            </a:r>
            <a:endParaRPr lang="en-US" dirty="0"/>
          </a:p>
        </p:txBody>
      </p:sp>
      <p:sp>
        <p:nvSpPr>
          <p:cNvPr id="17" name="TextBox 16"/>
          <p:cNvSpPr txBox="1"/>
          <p:nvPr/>
        </p:nvSpPr>
        <p:spPr>
          <a:xfrm>
            <a:off x="304800" y="1676400"/>
            <a:ext cx="990600" cy="461665"/>
          </a:xfrm>
          <a:prstGeom prst="rect">
            <a:avLst/>
          </a:prstGeom>
          <a:noFill/>
          <a:effectLst/>
        </p:spPr>
        <p:txBody>
          <a:bodyPr wrap="square" rtlCol="0">
            <a:spAutoFit/>
          </a:bodyPr>
          <a:lstStyle/>
          <a:p>
            <a:r>
              <a:rPr lang="en-US" dirty="0" smtClean="0"/>
              <a:t>GDP</a:t>
            </a:r>
            <a:endParaRPr lang="en-US" dirty="0"/>
          </a:p>
        </p:txBody>
      </p:sp>
      <p:sp>
        <p:nvSpPr>
          <p:cNvPr id="18" name="TextBox 17"/>
          <p:cNvSpPr txBox="1"/>
          <p:nvPr/>
        </p:nvSpPr>
        <p:spPr>
          <a:xfrm>
            <a:off x="6324600" y="5638800"/>
            <a:ext cx="1066800" cy="461665"/>
          </a:xfrm>
          <a:prstGeom prst="rect">
            <a:avLst/>
          </a:prstGeom>
          <a:noFill/>
          <a:effectLst/>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28931295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457200" y="457200"/>
            <a:ext cx="8229600" cy="712788"/>
          </a:xfrm>
          <a:effectLst/>
        </p:spPr>
        <p:txBody>
          <a:bodyPr/>
          <a:lstStyle/>
          <a:p>
            <a:pPr eaLnBrk="1" hangingPunct="1"/>
            <a:r>
              <a:rPr lang="en-US" sz="3200" dirty="0" smtClean="0"/>
              <a:t>Real GDP per capita for Korea</a:t>
            </a:r>
          </a:p>
        </p:txBody>
      </p:sp>
      <p:pic>
        <p:nvPicPr>
          <p:cNvPr id="6" name="Picture 5"/>
          <p:cNvPicPr>
            <a:picLocks noChangeAspect="1"/>
          </p:cNvPicPr>
          <p:nvPr/>
        </p:nvPicPr>
        <p:blipFill>
          <a:blip r:embed="rId3"/>
          <a:stretch>
            <a:fillRect/>
          </a:stretch>
        </p:blipFill>
        <p:spPr>
          <a:xfrm>
            <a:off x="609600" y="1371600"/>
            <a:ext cx="8001000" cy="4800600"/>
          </a:xfrm>
          <a:prstGeom prst="rect">
            <a:avLst/>
          </a:prstGeom>
        </p:spPr>
      </p:pic>
    </p:spTree>
    <p:extLst>
      <p:ext uri="{BB962C8B-B14F-4D97-AF65-F5344CB8AC3E}">
        <p14:creationId xmlns:p14="http://schemas.microsoft.com/office/powerpoint/2010/main" val="351795209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457200" y="457200"/>
            <a:ext cx="8229600" cy="712788"/>
          </a:xfrm>
          <a:effectLst/>
        </p:spPr>
        <p:txBody>
          <a:bodyPr/>
          <a:lstStyle/>
          <a:p>
            <a:pPr eaLnBrk="1" hangingPunct="1"/>
            <a:r>
              <a:rPr lang="en-US" sz="3200" dirty="0" smtClean="0"/>
              <a:t>Real GDP per capita for Korea</a:t>
            </a:r>
          </a:p>
        </p:txBody>
      </p:sp>
      <p:pic>
        <p:nvPicPr>
          <p:cNvPr id="2" name="Picture 1" descr="fredgra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600"/>
            <a:ext cx="8001000" cy="4800600"/>
          </a:xfrm>
          <a:prstGeom prst="rect">
            <a:avLst/>
          </a:prstGeom>
        </p:spPr>
      </p:pic>
    </p:spTree>
    <p:extLst>
      <p:ext uri="{BB962C8B-B14F-4D97-AF65-F5344CB8AC3E}">
        <p14:creationId xmlns:p14="http://schemas.microsoft.com/office/powerpoint/2010/main" val="67012478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noGrp="1"/>
          </p:cNvSpPr>
          <p:nvPr/>
        </p:nvSpPr>
        <p:spPr bwMode="auto">
          <a:xfrm>
            <a:off x="6553200" y="6292850"/>
            <a:ext cx="1905000" cy="457200"/>
          </a:xfrm>
          <a:prstGeom prst="rect">
            <a:avLst/>
          </a:prstGeom>
          <a:noFill/>
          <a:ln>
            <a:miter lim="800000"/>
            <a:headEnd/>
            <a:tailEnd/>
          </a:ln>
          <a:effectLst/>
        </p:spPr>
        <p:txBody>
          <a:bodyPr/>
          <a:lstStyle/>
          <a:p>
            <a:pPr algn="r">
              <a:defRPr/>
            </a:pPr>
            <a:fld id="{D943AE73-3AD7-4738-A8C8-10B46FCEDA91}" type="slidenum">
              <a:rPr lang="en-US" sz="1400">
                <a:latin typeface="+mj-lt"/>
              </a:rPr>
              <a:pPr algn="r">
                <a:defRPr/>
              </a:pPr>
              <a:t>29</a:t>
            </a:fld>
            <a:endParaRPr lang="en-US" sz="1400">
              <a:latin typeface="+mj-lt"/>
            </a:endParaRPr>
          </a:p>
        </p:txBody>
      </p:sp>
      <p:sp>
        <p:nvSpPr>
          <p:cNvPr id="10243" name="Rectangle 2"/>
          <p:cNvSpPr>
            <a:spLocks noGrp="1" noChangeArrowheads="1"/>
          </p:cNvSpPr>
          <p:nvPr>
            <p:ph type="title" idx="4294967295"/>
          </p:nvPr>
        </p:nvSpPr>
        <p:spPr>
          <a:xfrm>
            <a:off x="457200" y="457200"/>
            <a:ext cx="8229600" cy="712788"/>
          </a:xfrm>
          <a:effectLst/>
        </p:spPr>
        <p:txBody>
          <a:bodyPr/>
          <a:lstStyle/>
          <a:p>
            <a:pPr eaLnBrk="1" hangingPunct="1"/>
            <a:r>
              <a:rPr lang="en-US" sz="3200" dirty="0" smtClean="0"/>
              <a:t>Growth’s Slows as States “Catch Up”</a:t>
            </a:r>
          </a:p>
        </p:txBody>
      </p:sp>
      <p:cxnSp>
        <p:nvCxnSpPr>
          <p:cNvPr id="3" name="Straight Connector 2"/>
          <p:cNvCxnSpPr/>
          <p:nvPr/>
        </p:nvCxnSpPr>
        <p:spPr bwMode="auto">
          <a:xfrm flipV="1">
            <a:off x="1066800" y="2057400"/>
            <a:ext cx="5562600" cy="152400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5" name="TextBox 4"/>
          <p:cNvSpPr txBox="1"/>
          <p:nvPr/>
        </p:nvSpPr>
        <p:spPr>
          <a:xfrm>
            <a:off x="6781800" y="1752600"/>
            <a:ext cx="1676400" cy="461665"/>
          </a:xfrm>
          <a:prstGeom prst="rect">
            <a:avLst/>
          </a:prstGeom>
          <a:noFill/>
          <a:effectLst/>
        </p:spPr>
        <p:txBody>
          <a:bodyPr wrap="square" rtlCol="0">
            <a:spAutoFit/>
          </a:bodyPr>
          <a:lstStyle/>
          <a:p>
            <a:r>
              <a:rPr lang="en-US" dirty="0" smtClean="0">
                <a:solidFill>
                  <a:srgbClr val="FF0000"/>
                </a:solidFill>
              </a:rPr>
              <a:t>Developed</a:t>
            </a:r>
            <a:endParaRPr lang="en-US" dirty="0">
              <a:solidFill>
                <a:srgbClr val="FF0000"/>
              </a:solidFill>
            </a:endParaRPr>
          </a:p>
        </p:txBody>
      </p:sp>
      <p:sp>
        <p:nvSpPr>
          <p:cNvPr id="8" name="Arc 7"/>
          <p:cNvSpPr/>
          <p:nvPr/>
        </p:nvSpPr>
        <p:spPr bwMode="auto">
          <a:xfrm rot="20475408" flipH="1">
            <a:off x="778469" y="2797915"/>
            <a:ext cx="10311202" cy="2938569"/>
          </a:xfrm>
          <a:prstGeom prst="arc">
            <a:avLst>
              <a:gd name="adj1" fmla="val 13759938"/>
              <a:gd name="adj2" fmla="val 2131540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24" charset="-128"/>
            </a:endParaRPr>
          </a:p>
        </p:txBody>
      </p:sp>
      <p:cxnSp>
        <p:nvCxnSpPr>
          <p:cNvPr id="10" name="Straight Connector 9"/>
          <p:cNvCxnSpPr/>
          <p:nvPr/>
        </p:nvCxnSpPr>
        <p:spPr bwMode="auto">
          <a:xfrm flipV="1">
            <a:off x="1066800" y="5486400"/>
            <a:ext cx="6324600" cy="76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flipV="1">
            <a:off x="1066800" y="2057400"/>
            <a:ext cx="0" cy="35052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p:cNvSpPr txBox="1"/>
          <p:nvPr/>
        </p:nvSpPr>
        <p:spPr>
          <a:xfrm>
            <a:off x="6781800" y="2362200"/>
            <a:ext cx="1828800" cy="830997"/>
          </a:xfrm>
          <a:prstGeom prst="rect">
            <a:avLst/>
          </a:prstGeom>
          <a:noFill/>
          <a:effectLst/>
        </p:spPr>
        <p:txBody>
          <a:bodyPr wrap="square" rtlCol="0">
            <a:spAutoFit/>
          </a:bodyPr>
          <a:lstStyle/>
          <a:p>
            <a:r>
              <a:rPr lang="en-US" dirty="0" smtClean="0"/>
              <a:t>Developing States</a:t>
            </a:r>
            <a:endParaRPr lang="en-US" dirty="0"/>
          </a:p>
        </p:txBody>
      </p:sp>
      <p:sp>
        <p:nvSpPr>
          <p:cNvPr id="17" name="TextBox 16"/>
          <p:cNvSpPr txBox="1"/>
          <p:nvPr/>
        </p:nvSpPr>
        <p:spPr>
          <a:xfrm>
            <a:off x="304800" y="1676400"/>
            <a:ext cx="990600" cy="461665"/>
          </a:xfrm>
          <a:prstGeom prst="rect">
            <a:avLst/>
          </a:prstGeom>
          <a:noFill/>
          <a:effectLst/>
        </p:spPr>
        <p:txBody>
          <a:bodyPr wrap="square" rtlCol="0">
            <a:spAutoFit/>
          </a:bodyPr>
          <a:lstStyle/>
          <a:p>
            <a:r>
              <a:rPr lang="en-US" dirty="0" smtClean="0"/>
              <a:t>GDP</a:t>
            </a:r>
            <a:endParaRPr lang="en-US" dirty="0"/>
          </a:p>
        </p:txBody>
      </p:sp>
      <p:sp>
        <p:nvSpPr>
          <p:cNvPr id="18" name="TextBox 17"/>
          <p:cNvSpPr txBox="1"/>
          <p:nvPr/>
        </p:nvSpPr>
        <p:spPr>
          <a:xfrm>
            <a:off x="6324600" y="5638800"/>
            <a:ext cx="1066800" cy="461665"/>
          </a:xfrm>
          <a:prstGeom prst="rect">
            <a:avLst/>
          </a:prstGeom>
          <a:noFill/>
          <a:effectLst/>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1021175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76200"/>
            <a:ext cx="8229600" cy="838200"/>
          </a:xfrm>
          <a:effectLst/>
        </p:spPr>
        <p:txBody>
          <a:bodyPr/>
          <a:lstStyle/>
          <a:p>
            <a:pPr eaLnBrk="1" hangingPunct="1">
              <a:defRPr/>
            </a:pPr>
            <a:r>
              <a:rPr lang="en-US" dirty="0" smtClean="0"/>
              <a:t>The Economy </a:t>
            </a:r>
            <a:r>
              <a:rPr lang="en-US" dirty="0" smtClean="0">
                <a:sym typeface="Wingdings" pitchFamily="2" charset="2"/>
              </a:rPr>
              <a:t></a:t>
            </a:r>
            <a:endParaRPr lang="en-US" dirty="0" smtClean="0"/>
          </a:p>
        </p:txBody>
      </p:sp>
      <p:pic>
        <p:nvPicPr>
          <p:cNvPr id="2" name="Picture 1"/>
          <p:cNvPicPr>
            <a:picLocks noChangeAspect="1"/>
          </p:cNvPicPr>
          <p:nvPr/>
        </p:nvPicPr>
        <p:blipFill>
          <a:blip r:embed="rId2"/>
          <a:stretch>
            <a:fillRect/>
          </a:stretch>
        </p:blipFill>
        <p:spPr>
          <a:xfrm>
            <a:off x="571500" y="1028700"/>
            <a:ext cx="8001000" cy="48006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685800" y="152400"/>
            <a:ext cx="7772400" cy="1143000"/>
          </a:xfrm>
          <a:effectLst/>
          <a:extLst>
            <a:ext uri="{AF507438-7753-43e0-B8FC-AC1667EBCBE1}">
              <a14:hiddenEffects xmlns:a14="http://schemas.microsoft.com/office/drawing/2010/main" xmlns="">
                <a:effectLst>
                  <a:outerShdw blurRad="63500" dist="35907" dir="16979964" algn="ctr" rotWithShape="0">
                    <a:srgbClr val="000000">
                      <a:alpha val="75000"/>
                    </a:srgbClr>
                  </a:outerShdw>
                </a:effectLst>
              </a14:hiddenEffects>
            </a:ext>
          </a:extLst>
        </p:spPr>
        <p:txBody>
          <a:bodyPr/>
          <a:lstStyle/>
          <a:p>
            <a:r>
              <a:rPr lang="en-US" dirty="0" smtClean="0"/>
              <a:t>Role of TFP In Korea</a:t>
            </a:r>
            <a:br>
              <a:rPr lang="en-US" dirty="0" smtClean="0"/>
            </a:br>
            <a:r>
              <a:rPr lang="en-US" sz="3200" i="1" dirty="0" smtClean="0">
                <a:solidFill>
                  <a:schemeClr val="tx1"/>
                </a:solidFill>
              </a:rPr>
              <a:t>(</a:t>
            </a:r>
            <a:r>
              <a:rPr lang="en-US" sz="3200" i="1" dirty="0" smtClean="0">
                <a:solidFill>
                  <a:srgbClr val="3366FF"/>
                </a:solidFill>
              </a:rPr>
              <a:t>blue</a:t>
            </a:r>
            <a:r>
              <a:rPr lang="en-US" sz="3200" i="1" dirty="0" smtClean="0">
                <a:solidFill>
                  <a:srgbClr val="FFFF00"/>
                </a:solidFill>
              </a:rPr>
              <a:t> </a:t>
            </a:r>
            <a:r>
              <a:rPr lang="en-US" sz="3200" i="1" dirty="0" smtClean="0">
                <a:solidFill>
                  <a:srgbClr val="FFFFFF"/>
                </a:solidFill>
              </a:rPr>
              <a:t>(AKL) vs. </a:t>
            </a:r>
            <a:r>
              <a:rPr lang="en-US" sz="3200" i="1" dirty="0" smtClean="0">
                <a:solidFill>
                  <a:srgbClr val="008000"/>
                </a:solidFill>
              </a:rPr>
              <a:t>green</a:t>
            </a:r>
            <a:r>
              <a:rPr lang="en-US" sz="3200" i="1" dirty="0" smtClean="0">
                <a:solidFill>
                  <a:srgbClr val="FFFF00"/>
                </a:solidFill>
              </a:rPr>
              <a:t> </a:t>
            </a:r>
            <a:r>
              <a:rPr lang="en-US" sz="3200" i="1" dirty="0" smtClean="0">
                <a:solidFill>
                  <a:srgbClr val="FFFFFF"/>
                </a:solidFill>
              </a:rPr>
              <a:t>(KL only)</a:t>
            </a:r>
            <a:endParaRPr lang="en-US" sz="3200" i="1" dirty="0">
              <a:solidFill>
                <a:srgbClr val="FFFFFF"/>
              </a:solidFill>
            </a:endParaRPr>
          </a:p>
        </p:txBody>
      </p:sp>
      <p:sp>
        <p:nvSpPr>
          <p:cNvPr id="3" name="TextBox 2"/>
          <p:cNvSpPr txBox="1"/>
          <p:nvPr/>
        </p:nvSpPr>
        <p:spPr>
          <a:xfrm>
            <a:off x="304800" y="6248400"/>
            <a:ext cx="8534400" cy="523220"/>
          </a:xfrm>
          <a:prstGeom prst="rect">
            <a:avLst/>
          </a:prstGeom>
          <a:noFill/>
        </p:spPr>
        <p:txBody>
          <a:bodyPr wrap="square" rtlCol="0">
            <a:spAutoFit/>
          </a:bodyPr>
          <a:lstStyle/>
          <a:p>
            <a:r>
              <a:rPr lang="en-US" sz="1400" dirty="0" smtClean="0"/>
              <a:t>This chart (from World Bank) was actually used by some former Stern students of mine in a presentation on Korea they shared with me </a:t>
            </a:r>
            <a:r>
              <a:rPr lang="en-US" sz="1400" dirty="0" smtClean="0">
                <a:sym typeface="Wingdings"/>
              </a:rPr>
              <a:t></a:t>
            </a:r>
            <a:endParaRPr lang="en-US" sz="1400" dirty="0"/>
          </a:p>
        </p:txBody>
      </p:sp>
      <p:pic>
        <p:nvPicPr>
          <p:cNvPr id="5" name="Picture 2"/>
          <p:cNvPicPr>
            <a:picLocks noChangeAspect="1" noChangeArrowheads="1"/>
          </p:cNvPicPr>
          <p:nvPr/>
        </p:nvPicPr>
        <p:blipFill>
          <a:blip r:embed="rId3" cstate="print"/>
          <a:srcRect l="3595" t="8337" r="7712"/>
          <a:stretch>
            <a:fillRect/>
          </a:stretch>
        </p:blipFill>
        <p:spPr bwMode="auto">
          <a:xfrm>
            <a:off x="838200" y="1600200"/>
            <a:ext cx="7010400" cy="4187825"/>
          </a:xfrm>
          <a:prstGeom prst="rect">
            <a:avLst/>
          </a:prstGeom>
          <a:noFill/>
          <a:ln w="9525">
            <a:noFill/>
            <a:miter lim="800000"/>
            <a:headEnd/>
            <a:tailEnd/>
          </a:ln>
        </p:spPr>
      </p:pic>
    </p:spTree>
    <p:extLst>
      <p:ext uri="{BB962C8B-B14F-4D97-AF65-F5344CB8AC3E}">
        <p14:creationId xmlns:p14="http://schemas.microsoft.com/office/powerpoint/2010/main" val="344442143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5"/>
          <p:cNvSpPr>
            <a:spLocks noGrp="1"/>
          </p:cNvSpPr>
          <p:nvPr>
            <p:ph type="sldNum" sz="quarter" idx="12"/>
          </p:nvPr>
        </p:nvSpPr>
        <p:spPr>
          <a:xfrm>
            <a:off x="8305800" y="6172200"/>
            <a:ext cx="609600" cy="457200"/>
          </a:xfrm>
          <a:effectLst/>
        </p:spPr>
        <p:txBody>
          <a:bodyPr/>
          <a:lstStyle/>
          <a:p>
            <a:fld id="{3DF9EFC5-EA92-134F-94FC-858598B4B5BB}" type="slidenum">
              <a:rPr lang="en-US"/>
              <a:pPr/>
              <a:t>31</a:t>
            </a:fld>
            <a:endParaRPr lang="en-US"/>
          </a:p>
        </p:txBody>
      </p:sp>
      <p:sp>
        <p:nvSpPr>
          <p:cNvPr id="76803" name="Rectangle 2"/>
          <p:cNvSpPr>
            <a:spLocks noGrp="1" noChangeArrowheads="1"/>
          </p:cNvSpPr>
          <p:nvPr>
            <p:ph type="title" idx="4294967295"/>
          </p:nvPr>
        </p:nvSpPr>
        <p:spPr>
          <a:xfrm>
            <a:off x="152400" y="381000"/>
            <a:ext cx="8839200" cy="685800"/>
          </a:xfrm>
          <a:effectLst/>
        </p:spPr>
        <p:txBody>
          <a:bodyPr/>
          <a:lstStyle/>
          <a:p>
            <a:r>
              <a:rPr lang="en-US" sz="4000" dirty="0" smtClean="0"/>
              <a:t>Human Capital, Education and TFP</a:t>
            </a:r>
            <a:endParaRPr lang="en-US" sz="4000" dirty="0"/>
          </a:p>
        </p:txBody>
      </p:sp>
      <p:sp>
        <p:nvSpPr>
          <p:cNvPr id="76804" name="Rectangle 3"/>
          <p:cNvSpPr>
            <a:spLocks noGrp="1" noChangeArrowheads="1"/>
          </p:cNvSpPr>
          <p:nvPr>
            <p:ph type="body" idx="4294967295"/>
          </p:nvPr>
        </p:nvSpPr>
        <p:spPr>
          <a:xfrm>
            <a:off x="457200" y="1524000"/>
            <a:ext cx="8229600" cy="4114800"/>
          </a:xfrm>
          <a:effectLst/>
        </p:spPr>
        <p:txBody>
          <a:bodyPr/>
          <a:lstStyle/>
          <a:p>
            <a:r>
              <a:rPr lang="en-US" dirty="0" smtClean="0"/>
              <a:t>TFP </a:t>
            </a:r>
            <a:r>
              <a:rPr lang="en-US" dirty="0" smtClean="0">
                <a:solidFill>
                  <a:srgbClr val="FFFF00"/>
                </a:solidFill>
              </a:rPr>
              <a:t>(A) </a:t>
            </a:r>
            <a:r>
              <a:rPr lang="en-US" dirty="0" smtClean="0"/>
              <a:t>is a </a:t>
            </a:r>
            <a:r>
              <a:rPr lang="en-US" u="sng" dirty="0" smtClean="0"/>
              <a:t>residual</a:t>
            </a:r>
            <a:r>
              <a:rPr lang="en-US" dirty="0" smtClean="0"/>
              <a:t> term – it captures all growth that is not explained by a growth in labor hours </a:t>
            </a:r>
            <a:r>
              <a:rPr lang="en-US" dirty="0" smtClean="0">
                <a:solidFill>
                  <a:srgbClr val="FFFF00"/>
                </a:solidFill>
              </a:rPr>
              <a:t>(L)</a:t>
            </a:r>
            <a:r>
              <a:rPr lang="en-US" dirty="0" smtClean="0"/>
              <a:t> and capital spending </a:t>
            </a:r>
            <a:r>
              <a:rPr lang="en-US" dirty="0" smtClean="0">
                <a:solidFill>
                  <a:srgbClr val="FFFF00"/>
                </a:solidFill>
              </a:rPr>
              <a:t>(K)</a:t>
            </a:r>
          </a:p>
          <a:p>
            <a:pPr lvl="1"/>
            <a:r>
              <a:rPr lang="en-US" dirty="0" smtClean="0"/>
              <a:t>If you do not specifically measure improvements in education and skills, greater human capital would be captured by TFP</a:t>
            </a:r>
          </a:p>
          <a:p>
            <a:pPr lvl="1"/>
            <a:r>
              <a:rPr lang="en-US" dirty="0" smtClean="0"/>
              <a:t>If you measure changes in education and skills, then TFP captures all growth excluding increases capital, labor hours </a:t>
            </a:r>
            <a:r>
              <a:rPr lang="en-US" u="sng" dirty="0" smtClean="0"/>
              <a:t>plus</a:t>
            </a:r>
            <a:r>
              <a:rPr lang="en-US" dirty="0" smtClean="0"/>
              <a:t> the quality of the workforce</a:t>
            </a:r>
          </a:p>
          <a:p>
            <a:pPr lvl="1"/>
            <a:endParaRPr lang="en-US" dirty="0" smtClean="0"/>
          </a:p>
          <a:p>
            <a:pPr lvl="1"/>
            <a:endParaRPr lang="en-US" dirty="0"/>
          </a:p>
        </p:txBody>
      </p:sp>
    </p:spTree>
    <p:extLst>
      <p:ext uri="{BB962C8B-B14F-4D97-AF65-F5344CB8AC3E}">
        <p14:creationId xmlns:p14="http://schemas.microsoft.com/office/powerpoint/2010/main" val="30889472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000" y="1447800"/>
            <a:ext cx="6527800" cy="4673600"/>
          </a:xfrm>
          <a:prstGeom prst="rect">
            <a:avLst/>
          </a:prstGeom>
        </p:spPr>
      </p:pic>
      <p:sp>
        <p:nvSpPr>
          <p:cNvPr id="4" name="Rectangle 2"/>
          <p:cNvSpPr>
            <a:spLocks noGrp="1" noChangeArrowheads="1"/>
          </p:cNvSpPr>
          <p:nvPr>
            <p:ph type="title"/>
          </p:nvPr>
        </p:nvSpPr>
        <p:spPr>
          <a:xfrm>
            <a:off x="685800" y="228600"/>
            <a:ext cx="7772400" cy="1143000"/>
          </a:xfrm>
          <a:effectLst/>
          <a:extLst>
            <a:ext uri="{AF507438-7753-43e0-B8FC-AC1667EBCBE1}">
              <a14:hiddenEffects xmlns:a14="http://schemas.microsoft.com/office/drawing/2010/main" xmlns="">
                <a:effectLst>
                  <a:outerShdw blurRad="63500" dist="35907" dir="16979964" algn="ctr" rotWithShape="0">
                    <a:srgbClr val="000000">
                      <a:alpha val="75000"/>
                    </a:srgbClr>
                  </a:outerShdw>
                </a:effectLst>
              </a14:hiddenEffects>
            </a:ext>
          </a:extLst>
        </p:spPr>
        <p:txBody>
          <a:bodyPr/>
          <a:lstStyle/>
          <a:p>
            <a:r>
              <a:rPr lang="en-US" dirty="0" smtClean="0"/>
              <a:t>Increasing Education</a:t>
            </a:r>
            <a:endParaRPr lang="en-US" dirty="0"/>
          </a:p>
        </p:txBody>
      </p:sp>
    </p:spTree>
    <p:extLst>
      <p:ext uri="{BB962C8B-B14F-4D97-AF65-F5344CB8AC3E}">
        <p14:creationId xmlns:p14="http://schemas.microsoft.com/office/powerpoint/2010/main" val="44458847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76200" y="381000"/>
            <a:ext cx="3048000" cy="4267200"/>
          </a:xfrm>
          <a:effectLst/>
          <a:extLst>
            <a:ext uri="{AF507438-7753-43e0-B8FC-AC1667EBCBE1}">
              <a14:hiddenEffects xmlns:a14="http://schemas.microsoft.com/office/drawing/2010/main" xmlns="">
                <a:effectLst>
                  <a:outerShdw blurRad="63500" dist="35907" dir="16979964" algn="ctr" rotWithShape="0">
                    <a:srgbClr val="000000">
                      <a:alpha val="75000"/>
                    </a:srgbClr>
                  </a:outerShdw>
                </a:effectLst>
              </a14:hiddenEffects>
            </a:ext>
          </a:extLst>
        </p:spPr>
        <p:txBody>
          <a:bodyPr/>
          <a:lstStyle/>
          <a:p>
            <a:r>
              <a:rPr lang="en-US" dirty="0" smtClean="0"/>
              <a:t>South Korea Regularly Rules Global Test Scores</a:t>
            </a:r>
            <a:endParaRPr lang="en-US" dirty="0"/>
          </a:p>
        </p:txBody>
      </p:sp>
      <p:sp>
        <p:nvSpPr>
          <p:cNvPr id="5" name="TextBox 4"/>
          <p:cNvSpPr txBox="1"/>
          <p:nvPr/>
        </p:nvSpPr>
        <p:spPr>
          <a:xfrm>
            <a:off x="152400" y="5715000"/>
            <a:ext cx="3429000" cy="830997"/>
          </a:xfrm>
          <a:prstGeom prst="rect">
            <a:avLst/>
          </a:prstGeom>
          <a:noFill/>
        </p:spPr>
        <p:txBody>
          <a:bodyPr wrap="square" rtlCol="0">
            <a:spAutoFit/>
          </a:bodyPr>
          <a:lstStyle/>
          <a:p>
            <a:r>
              <a:rPr lang="en-US" sz="1200" dirty="0"/>
              <a:t>Source:  </a:t>
            </a:r>
            <a:r>
              <a:rPr lang="en-US" sz="1200" dirty="0">
                <a:hlinkClick r:id="rId3"/>
              </a:rPr>
              <a:t>http://www.guardian.co.uk/news/datablog/2010/dec/07/world-education-rankings-maths-science-</a:t>
            </a:r>
            <a:r>
              <a:rPr lang="en-US" sz="1200" dirty="0" smtClean="0">
                <a:hlinkClick r:id="rId3"/>
              </a:rPr>
              <a:t>reading</a:t>
            </a:r>
            <a:r>
              <a:rPr lang="en-US" sz="1200" dirty="0" smtClean="0"/>
              <a:t>  </a:t>
            </a:r>
            <a:endParaRPr lang="en-US" sz="1200" dirty="0"/>
          </a:p>
        </p:txBody>
      </p:sp>
      <p:pic>
        <p:nvPicPr>
          <p:cNvPr id="2" name="Picture 1"/>
          <p:cNvPicPr>
            <a:picLocks noChangeAspect="1"/>
          </p:cNvPicPr>
          <p:nvPr/>
        </p:nvPicPr>
        <p:blipFill>
          <a:blip r:embed="rId4"/>
          <a:stretch>
            <a:fillRect/>
          </a:stretch>
        </p:blipFill>
        <p:spPr>
          <a:xfrm>
            <a:off x="4038600" y="-36644"/>
            <a:ext cx="4901712" cy="6858000"/>
          </a:xfrm>
          <a:prstGeom prst="rect">
            <a:avLst/>
          </a:prstGeom>
        </p:spPr>
      </p:pic>
    </p:spTree>
    <p:extLst>
      <p:ext uri="{BB962C8B-B14F-4D97-AF65-F5344CB8AC3E}">
        <p14:creationId xmlns:p14="http://schemas.microsoft.com/office/powerpoint/2010/main" val="250717428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28600"/>
            <a:ext cx="8229600" cy="990600"/>
          </a:xfrm>
          <a:effectLst/>
        </p:spPr>
        <p:txBody>
          <a:bodyPr/>
          <a:lstStyle/>
          <a:p>
            <a:r>
              <a:rPr lang="en-US" dirty="0" smtClean="0">
                <a:ea typeface="ＭＳ Ｐゴシック" charset="-128"/>
                <a:cs typeface="ＭＳ Ｐゴシック" charset="-128"/>
              </a:rPr>
              <a:t>Long Term Economic Growth</a:t>
            </a:r>
            <a:br>
              <a:rPr lang="en-US" dirty="0" smtClean="0">
                <a:ea typeface="ＭＳ Ｐゴシック" charset="-128"/>
                <a:cs typeface="ＭＳ Ｐゴシック" charset="-128"/>
              </a:rPr>
            </a:br>
            <a:r>
              <a:rPr lang="en-US" i="1" dirty="0" smtClean="0">
                <a:ea typeface="ＭＳ Ｐゴシック" charset="-128"/>
                <a:cs typeface="ＭＳ Ｐゴシック" charset="-128"/>
              </a:rPr>
              <a:t>(</a:t>
            </a:r>
            <a:r>
              <a:rPr lang="en-US" sz="3600" i="1" dirty="0" smtClean="0">
                <a:ea typeface="ＭＳ Ｐゴシック" charset="-128"/>
                <a:cs typeface="ＭＳ Ｐゴシック" charset="-128"/>
              </a:rPr>
              <a:t>Good news!)</a:t>
            </a:r>
            <a:endParaRPr lang="en-US" sz="3600" i="1" dirty="0">
              <a:ea typeface="ＭＳ Ｐゴシック" charset="-128"/>
              <a:cs typeface="ＭＳ Ｐゴシック" charset="-128"/>
            </a:endParaRPr>
          </a:p>
        </p:txBody>
      </p:sp>
      <p:sp>
        <p:nvSpPr>
          <p:cNvPr id="15363" name="Rectangle 50" descr="pink"/>
          <p:cNvSpPr>
            <a:spLocks noChangeArrowheads="1"/>
          </p:cNvSpPr>
          <p:nvPr/>
        </p:nvSpPr>
        <p:spPr bwMode="auto">
          <a:xfrm>
            <a:off x="304800" y="1520825"/>
            <a:ext cx="8382000" cy="384175"/>
          </a:xfrm>
          <a:prstGeom prst="rect">
            <a:avLst/>
          </a:prstGeom>
          <a:noFill/>
          <a:ln w="9525">
            <a:noFill/>
            <a:miter lim="800000"/>
            <a:headEnd/>
            <a:tailEnd/>
          </a:ln>
          <a:effectLst/>
        </p:spPr>
        <p:txBody>
          <a:bodyPr>
            <a:prstTxWarp prst="textNoShape">
              <a:avLst/>
            </a:prstTxWarp>
          </a:bodyPr>
          <a:lstStyle/>
          <a:p>
            <a:pPr marL="342900" indent="-342900">
              <a:lnSpc>
                <a:spcPct val="90000"/>
              </a:lnSpc>
            </a:pPr>
            <a:r>
              <a:rPr lang="en-US" sz="2000" dirty="0" smtClean="0">
                <a:solidFill>
                  <a:srgbClr val="FFFFFF"/>
                </a:solidFill>
              </a:rPr>
              <a:t>U.S</a:t>
            </a:r>
            <a:r>
              <a:rPr lang="en-US" sz="2000" dirty="0">
                <a:solidFill>
                  <a:srgbClr val="FFFFFF"/>
                </a:solidFill>
              </a:rPr>
              <a:t>. Real Gross Domestic Product, 1929</a:t>
            </a:r>
            <a:r>
              <a:rPr lang="en-US" sz="2000" dirty="0" smtClean="0">
                <a:solidFill>
                  <a:srgbClr val="FFFFFF"/>
                </a:solidFill>
              </a:rPr>
              <a:t>–Today</a:t>
            </a:r>
            <a:endParaRPr lang="en-US" sz="2000" dirty="0">
              <a:solidFill>
                <a:srgbClr val="FFFFFF"/>
              </a:solidFill>
            </a:endParaRPr>
          </a:p>
        </p:txBody>
      </p:sp>
      <p:pic>
        <p:nvPicPr>
          <p:cNvPr id="3" name="Picture 2"/>
          <p:cNvPicPr>
            <a:picLocks noChangeAspect="1"/>
          </p:cNvPicPr>
          <p:nvPr/>
        </p:nvPicPr>
        <p:blipFill>
          <a:blip r:embed="rId2"/>
          <a:stretch>
            <a:fillRect/>
          </a:stretch>
        </p:blipFill>
        <p:spPr>
          <a:xfrm>
            <a:off x="609600" y="2082800"/>
            <a:ext cx="8001000" cy="4800600"/>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7"/>
          <p:cNvSpPr/>
          <p:nvPr/>
        </p:nvSpPr>
        <p:spPr bwMode="auto">
          <a:xfrm>
            <a:off x="685800" y="1524000"/>
            <a:ext cx="6934200" cy="4267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3474" name="Rectangle 2"/>
          <p:cNvSpPr>
            <a:spLocks noGrp="1" noRot="1" noChangeArrowheads="1"/>
          </p:cNvSpPr>
          <p:nvPr>
            <p:ph type="title" idx="4294967295"/>
          </p:nvPr>
        </p:nvSpPr>
        <p:spPr>
          <a:xfrm>
            <a:off x="0" y="381000"/>
            <a:ext cx="8839200" cy="685800"/>
          </a:xfrm>
          <a:effectLst/>
        </p:spPr>
        <p:txBody>
          <a:bodyPr/>
          <a:lstStyle/>
          <a:p>
            <a:r>
              <a:rPr lang="en-US" dirty="0"/>
              <a:t>Contemporary winners and losers</a:t>
            </a:r>
          </a:p>
        </p:txBody>
      </p:sp>
      <p:pic>
        <p:nvPicPr>
          <p:cNvPr id="233475" name="Picture 6"/>
          <p:cNvPicPr>
            <a:picLocks noChangeAspect="1" noChangeArrowheads="1"/>
          </p:cNvPicPr>
          <p:nvPr/>
        </p:nvPicPr>
        <p:blipFill>
          <a:blip r:embed="rId3"/>
          <a:srcRect/>
          <a:stretch>
            <a:fillRect/>
          </a:stretch>
        </p:blipFill>
        <p:spPr bwMode="auto">
          <a:xfrm>
            <a:off x="2509838" y="1838325"/>
            <a:ext cx="4124325" cy="3181350"/>
          </a:xfrm>
          <a:prstGeom prst="rect">
            <a:avLst/>
          </a:prstGeom>
          <a:noFill/>
          <a:ln w="9525">
            <a:noFill/>
            <a:miter lim="800000"/>
            <a:headEnd/>
            <a:tailEnd/>
          </a:ln>
        </p:spPr>
      </p:pic>
      <p:sp>
        <p:nvSpPr>
          <p:cNvPr id="233476" name="Rectangle 7"/>
          <p:cNvSpPr>
            <a:spLocks noChangeArrowheads="1"/>
          </p:cNvSpPr>
          <p:nvPr/>
        </p:nvSpPr>
        <p:spPr bwMode="auto">
          <a:xfrm>
            <a:off x="304800" y="1600200"/>
            <a:ext cx="2133600" cy="488950"/>
          </a:xfrm>
          <a:prstGeom prst="rect">
            <a:avLst/>
          </a:prstGeom>
          <a:noFill/>
          <a:ln w="9525">
            <a:noFill/>
            <a:miter lim="800000"/>
            <a:headEnd/>
            <a:tailEnd/>
          </a:ln>
        </p:spPr>
        <p:txBody>
          <a:bodyPr lIns="0" tIns="0" rIns="0" bIns="0">
            <a:prstTxWarp prst="textNoShape">
              <a:avLst/>
            </a:prstTxWarp>
            <a:spAutoFit/>
          </a:bodyPr>
          <a:lstStyle/>
          <a:p>
            <a:pPr algn="r"/>
            <a:r>
              <a:rPr lang="en-US" sz="1600" b="1" dirty="0">
                <a:solidFill>
                  <a:schemeClr val="bg2"/>
                </a:solidFill>
                <a:latin typeface="Myriad Pro" pitchFamily="34" charset="0"/>
              </a:rPr>
              <a:t>Real GDP per</a:t>
            </a:r>
          </a:p>
          <a:p>
            <a:pPr algn="r"/>
            <a:r>
              <a:rPr lang="en-US" sz="1600" b="1" dirty="0">
                <a:solidFill>
                  <a:schemeClr val="bg2"/>
                </a:solidFill>
                <a:latin typeface="Myriad Pro" pitchFamily="34" charset="0"/>
              </a:rPr>
              <a:t>capita (log scale</a:t>
            </a:r>
            <a:r>
              <a:rPr lang="en-US" sz="1600" b="1" dirty="0">
                <a:latin typeface="Myriad Pro" pitchFamily="34" charset="0"/>
              </a:rPr>
              <a:t>)</a:t>
            </a:r>
          </a:p>
        </p:txBody>
      </p:sp>
      <p:sp>
        <p:nvSpPr>
          <p:cNvPr id="233477" name="Rectangle 8"/>
          <p:cNvSpPr>
            <a:spLocks noChangeArrowheads="1"/>
          </p:cNvSpPr>
          <p:nvPr/>
        </p:nvSpPr>
        <p:spPr bwMode="auto">
          <a:xfrm>
            <a:off x="2362200" y="5105400"/>
            <a:ext cx="6172200" cy="215900"/>
          </a:xfrm>
          <a:prstGeom prst="rect">
            <a:avLst/>
          </a:prstGeom>
          <a:noFill/>
          <a:ln w="9525">
            <a:noFill/>
            <a:miter lim="800000"/>
            <a:headEnd/>
            <a:tailEnd/>
          </a:ln>
        </p:spPr>
        <p:txBody>
          <a:bodyPr lIns="0" tIns="0" rIns="0" bIns="0">
            <a:prstTxWarp prst="textNoShape">
              <a:avLst/>
            </a:prstTxWarp>
            <a:spAutoFit/>
          </a:bodyPr>
          <a:lstStyle/>
          <a:p>
            <a:r>
              <a:rPr lang="en-US" sz="1400">
                <a:solidFill>
                  <a:srgbClr val="000000"/>
                </a:solidFill>
                <a:latin typeface="Myriad Pro" pitchFamily="34" charset="0"/>
                <a:ea typeface="Arial" charset="0"/>
                <a:cs typeface="Arial" charset="0"/>
              </a:rPr>
              <a:t>1960         1970          1980         1990          2000     2007</a:t>
            </a:r>
            <a:endParaRPr lang="en-US" sz="1600" b="1">
              <a:ea typeface="Arial" charset="0"/>
              <a:cs typeface="Arial" charset="0"/>
            </a:endParaRPr>
          </a:p>
        </p:txBody>
      </p:sp>
      <p:sp>
        <p:nvSpPr>
          <p:cNvPr id="233478" name="Rectangle 9"/>
          <p:cNvSpPr>
            <a:spLocks noChangeArrowheads="1"/>
          </p:cNvSpPr>
          <p:nvPr/>
        </p:nvSpPr>
        <p:spPr bwMode="auto">
          <a:xfrm>
            <a:off x="6477000" y="5257800"/>
            <a:ext cx="914400" cy="244475"/>
          </a:xfrm>
          <a:prstGeom prst="rect">
            <a:avLst/>
          </a:prstGeom>
          <a:noFill/>
          <a:ln w="9525">
            <a:noFill/>
            <a:miter lim="800000"/>
            <a:headEnd/>
            <a:tailEnd/>
          </a:ln>
        </p:spPr>
        <p:txBody>
          <a:bodyPr lIns="0" tIns="0" rIns="0" bIns="0">
            <a:prstTxWarp prst="textNoShape">
              <a:avLst/>
            </a:prstTxWarp>
            <a:spAutoFit/>
          </a:bodyPr>
          <a:lstStyle/>
          <a:p>
            <a:r>
              <a:rPr lang="en-US" sz="1600" b="1">
                <a:solidFill>
                  <a:srgbClr val="000000"/>
                </a:solidFill>
                <a:latin typeface="Myriad Pro" pitchFamily="34" charset="0"/>
                <a:ea typeface="Arial" charset="0"/>
                <a:cs typeface="Arial" charset="0"/>
              </a:rPr>
              <a:t>       Year</a:t>
            </a:r>
            <a:endParaRPr lang="en-US" sz="1600" b="1">
              <a:ea typeface="Arial" charset="0"/>
              <a:cs typeface="Arial" charset="0"/>
            </a:endParaRPr>
          </a:p>
        </p:txBody>
      </p:sp>
      <p:sp>
        <p:nvSpPr>
          <p:cNvPr id="233479" name="Rectangle 10"/>
          <p:cNvSpPr>
            <a:spLocks noChangeArrowheads="1"/>
          </p:cNvSpPr>
          <p:nvPr/>
        </p:nvSpPr>
        <p:spPr bwMode="auto">
          <a:xfrm>
            <a:off x="1295400" y="2286000"/>
            <a:ext cx="1143000" cy="2324100"/>
          </a:xfrm>
          <a:prstGeom prst="rect">
            <a:avLst/>
          </a:prstGeom>
          <a:noFill/>
          <a:ln w="9525">
            <a:noFill/>
            <a:miter lim="800000"/>
            <a:headEnd/>
            <a:tailEnd/>
          </a:ln>
        </p:spPr>
        <p:txBody>
          <a:bodyPr lIns="0" tIns="0" rIns="0" bIns="0">
            <a:prstTxWarp prst="textNoShape">
              <a:avLst/>
            </a:prstTxWarp>
            <a:spAutoFit/>
          </a:bodyPr>
          <a:lstStyle/>
          <a:p>
            <a:pPr algn="r">
              <a:spcBef>
                <a:spcPct val="70000"/>
              </a:spcBef>
            </a:pPr>
            <a:r>
              <a:rPr lang="en-US" sz="1600">
                <a:solidFill>
                  <a:srgbClr val="000000"/>
                </a:solidFill>
                <a:latin typeface="Myriad Pro" pitchFamily="34" charset="0"/>
                <a:ea typeface="Arial" charset="0"/>
                <a:cs typeface="Arial" charset="0"/>
              </a:rPr>
              <a:t>$100,000</a:t>
            </a:r>
          </a:p>
          <a:p>
            <a:pPr algn="r">
              <a:spcBef>
                <a:spcPct val="70000"/>
              </a:spcBef>
            </a:pPr>
            <a:endParaRPr lang="en-US" sz="1600">
              <a:solidFill>
                <a:srgbClr val="000000"/>
              </a:solidFill>
              <a:latin typeface="Myriad Pro" pitchFamily="34" charset="0"/>
              <a:ea typeface="Arial" charset="0"/>
              <a:cs typeface="Arial" charset="0"/>
            </a:endParaRPr>
          </a:p>
          <a:p>
            <a:pPr algn="r">
              <a:spcBef>
                <a:spcPct val="70000"/>
              </a:spcBef>
            </a:pPr>
            <a:r>
              <a:rPr lang="en-US" sz="1600">
                <a:solidFill>
                  <a:srgbClr val="000000"/>
                </a:solidFill>
                <a:latin typeface="Myriad Pro" pitchFamily="34" charset="0"/>
                <a:ea typeface="Arial" charset="0"/>
                <a:cs typeface="Arial" charset="0"/>
              </a:rPr>
              <a:t>10,000</a:t>
            </a:r>
          </a:p>
          <a:p>
            <a:pPr algn="r">
              <a:spcBef>
                <a:spcPct val="70000"/>
              </a:spcBef>
            </a:pPr>
            <a:endParaRPr lang="en-US" sz="1600">
              <a:solidFill>
                <a:srgbClr val="000000"/>
              </a:solidFill>
              <a:latin typeface="Myriad Pro" pitchFamily="34" charset="0"/>
              <a:ea typeface="Arial" charset="0"/>
              <a:cs typeface="Arial" charset="0"/>
            </a:endParaRPr>
          </a:p>
          <a:p>
            <a:pPr algn="r">
              <a:spcBef>
                <a:spcPct val="70000"/>
              </a:spcBef>
            </a:pPr>
            <a:r>
              <a:rPr lang="en-US" sz="1600">
                <a:solidFill>
                  <a:srgbClr val="000000"/>
                </a:solidFill>
                <a:latin typeface="Myriad Pro" pitchFamily="34" charset="0"/>
                <a:ea typeface="Arial" charset="0"/>
                <a:cs typeface="Arial" charset="0"/>
              </a:rPr>
              <a:t>1,000</a:t>
            </a:r>
          </a:p>
          <a:p>
            <a:pPr algn="r">
              <a:spcBef>
                <a:spcPct val="70000"/>
              </a:spcBef>
            </a:pPr>
            <a:endParaRPr lang="en-US" sz="1600" b="1">
              <a:ea typeface="Arial" charset="0"/>
              <a:cs typeface="Arial"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76200"/>
            <a:ext cx="8229600" cy="1371600"/>
          </a:xfrm>
          <a:effectLst/>
        </p:spPr>
        <p:txBody>
          <a:bodyPr/>
          <a:lstStyle/>
          <a:p>
            <a:pPr eaLnBrk="1" hangingPunct="1"/>
            <a:r>
              <a:rPr lang="en-US">
                <a:ea typeface="ＭＳ Ｐゴシック" charset="-128"/>
                <a:cs typeface="ＭＳ Ｐゴシック" charset="-128"/>
              </a:rPr>
              <a:t>Actual And Potential Real GDP</a:t>
            </a:r>
          </a:p>
        </p:txBody>
      </p:sp>
      <p:sp>
        <p:nvSpPr>
          <p:cNvPr id="17411" name="Rectangle 4" descr="pink"/>
          <p:cNvSpPr>
            <a:spLocks noChangeArrowheads="1"/>
          </p:cNvSpPr>
          <p:nvPr/>
        </p:nvSpPr>
        <p:spPr bwMode="auto">
          <a:xfrm>
            <a:off x="381000" y="1216025"/>
            <a:ext cx="8382000" cy="384175"/>
          </a:xfrm>
          <a:prstGeom prst="rect">
            <a:avLst/>
          </a:prstGeom>
          <a:noFill/>
          <a:ln w="9525">
            <a:noFill/>
            <a:miter lim="800000"/>
            <a:headEnd/>
            <a:tailEnd/>
          </a:ln>
          <a:effectLst/>
        </p:spPr>
        <p:txBody>
          <a:bodyPr>
            <a:prstTxWarp prst="textNoShape">
              <a:avLst/>
            </a:prstTxWarp>
          </a:bodyPr>
          <a:lstStyle/>
          <a:p>
            <a:pPr marL="342900" indent="-342900">
              <a:lnSpc>
                <a:spcPct val="90000"/>
              </a:lnSpc>
            </a:pPr>
            <a:r>
              <a:rPr lang="en-US" sz="2000">
                <a:solidFill>
                  <a:srgbClr val="FFFFFF"/>
                </a:solidFill>
              </a:rPr>
              <a:t>Actual And Potential Real GDP, 1960–2005</a:t>
            </a:r>
          </a:p>
        </p:txBody>
      </p:sp>
      <p:pic>
        <p:nvPicPr>
          <p:cNvPr id="6" name="Picture 5"/>
          <p:cNvPicPr>
            <a:picLocks noChangeAspect="1" noChangeArrowheads="1"/>
          </p:cNvPicPr>
          <p:nvPr/>
        </p:nvPicPr>
        <p:blipFill>
          <a:blip r:embed="rId2"/>
          <a:srcRect/>
          <a:stretch>
            <a:fillRect/>
          </a:stretch>
        </p:blipFill>
        <p:spPr bwMode="auto">
          <a:xfrm>
            <a:off x="762000" y="1709738"/>
            <a:ext cx="7010400" cy="4919662"/>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effectLst/>
        </p:spPr>
        <p:txBody>
          <a:bodyPr/>
          <a:lstStyle/>
          <a:p>
            <a:r>
              <a:rPr lang="en-US" dirty="0" smtClean="0"/>
              <a:t>Length of Previous Recessions</a:t>
            </a:r>
            <a:endParaRPr lang="en-US" dirty="0"/>
          </a:p>
        </p:txBody>
      </p:sp>
      <p:pic>
        <p:nvPicPr>
          <p:cNvPr id="123906" name="Picture 2"/>
          <p:cNvPicPr>
            <a:picLocks noChangeAspect="1" noChangeArrowheads="1"/>
          </p:cNvPicPr>
          <p:nvPr/>
        </p:nvPicPr>
        <p:blipFill>
          <a:blip r:embed="rId2"/>
          <a:srcRect/>
          <a:stretch>
            <a:fillRect/>
          </a:stretch>
        </p:blipFill>
        <p:spPr bwMode="auto">
          <a:xfrm>
            <a:off x="1600200" y="1066801"/>
            <a:ext cx="6096000" cy="5638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28600"/>
            <a:ext cx="8229600" cy="685800"/>
          </a:xfrm>
          <a:effectLst/>
        </p:spPr>
        <p:txBody>
          <a:bodyPr/>
          <a:lstStyle/>
          <a:p>
            <a:r>
              <a:rPr lang="en-US" sz="3600" dirty="0" smtClean="0">
                <a:ea typeface="ＭＳ Ｐゴシック" charset="-128"/>
                <a:cs typeface="ＭＳ Ｐゴシック" charset="-128"/>
              </a:rPr>
              <a:t>Compared to Previous Recessions</a:t>
            </a:r>
            <a:endParaRPr lang="en-US" sz="3600" dirty="0">
              <a:ea typeface="ＭＳ Ｐゴシック" charset="-128"/>
              <a:cs typeface="ＭＳ Ｐゴシック" charset="-128"/>
            </a:endParaRPr>
          </a:p>
        </p:txBody>
      </p:sp>
      <p:pic>
        <p:nvPicPr>
          <p:cNvPr id="5" name="Picture 4"/>
          <p:cNvPicPr>
            <a:picLocks noChangeAspect="1"/>
          </p:cNvPicPr>
          <p:nvPr/>
        </p:nvPicPr>
        <p:blipFill>
          <a:blip r:embed="rId2"/>
          <a:stretch>
            <a:fillRect/>
          </a:stretch>
        </p:blipFill>
        <p:spPr>
          <a:xfrm>
            <a:off x="0" y="925669"/>
            <a:ext cx="9144000" cy="5932331"/>
          </a:xfrm>
          <a:prstGeom prst="rect">
            <a:avLst/>
          </a:prstGeo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28600"/>
            <a:ext cx="8229600" cy="685800"/>
          </a:xfrm>
          <a:effectLst/>
        </p:spPr>
        <p:txBody>
          <a:bodyPr/>
          <a:lstStyle/>
          <a:p>
            <a:r>
              <a:rPr lang="en-US" sz="3600" dirty="0" smtClean="0">
                <a:ea typeface="ＭＳ Ｐゴシック" charset="-128"/>
                <a:cs typeface="ＭＳ Ｐゴシック" charset="-128"/>
              </a:rPr>
              <a:t>Compared to other Financial Crises</a:t>
            </a:r>
            <a:endParaRPr lang="en-US" sz="3600" dirty="0">
              <a:ea typeface="ＭＳ Ｐゴシック" charset="-128"/>
              <a:cs typeface="ＭＳ Ｐゴシック" charset="-128"/>
            </a:endParaRPr>
          </a:p>
        </p:txBody>
      </p:sp>
      <p:pic>
        <p:nvPicPr>
          <p:cNvPr id="6" name="Picture 5"/>
          <p:cNvPicPr>
            <a:picLocks noChangeAspect="1"/>
          </p:cNvPicPr>
          <p:nvPr/>
        </p:nvPicPr>
        <p:blipFill>
          <a:blip r:embed="rId2"/>
          <a:stretch>
            <a:fillRect/>
          </a:stretch>
        </p:blipFill>
        <p:spPr>
          <a:xfrm>
            <a:off x="0" y="1226535"/>
            <a:ext cx="9144000" cy="5631465"/>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extured">
  <a:themeElements>
    <a:clrScheme name="Textured 4">
      <a:dk1>
        <a:srgbClr val="080808"/>
      </a:dk1>
      <a:lt1>
        <a:srgbClr val="FFFFFF"/>
      </a:lt1>
      <a:dk2>
        <a:srgbClr val="2B5481"/>
      </a:dk2>
      <a:lt2>
        <a:srgbClr val="FFFFFF"/>
      </a:lt2>
      <a:accent1>
        <a:srgbClr val="666699"/>
      </a:accent1>
      <a:accent2>
        <a:srgbClr val="3366CC"/>
      </a:accent2>
      <a:accent3>
        <a:srgbClr val="ACB3C1"/>
      </a:accent3>
      <a:accent4>
        <a:srgbClr val="DADADA"/>
      </a:accent4>
      <a:accent5>
        <a:srgbClr val="B8B8CA"/>
      </a:accent5>
      <a:accent6>
        <a:srgbClr val="2D5CB9"/>
      </a:accent6>
      <a:hlink>
        <a:srgbClr val="00CCFF"/>
      </a:hlink>
      <a:folHlink>
        <a:srgbClr val="CCCCFF"/>
      </a:folHlink>
    </a:clrScheme>
    <a:fontScheme name="Texture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Textured 1">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2B5481"/>
        </a:dk2>
        <a:lt2>
          <a:srgbClr val="CCFF99"/>
        </a:lt2>
        <a:accent1>
          <a:srgbClr val="33CC33"/>
        </a:accent1>
        <a:accent2>
          <a:srgbClr val="46562A"/>
        </a:accent2>
        <a:accent3>
          <a:srgbClr val="ACB3C1"/>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2B5481"/>
        </a:dk2>
        <a:lt2>
          <a:srgbClr val="FFFFCC"/>
        </a:lt2>
        <a:accent1>
          <a:srgbClr val="5E5884"/>
        </a:accent1>
        <a:accent2>
          <a:srgbClr val="8AB29D"/>
        </a:accent2>
        <a:accent3>
          <a:srgbClr val="ACB3C1"/>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80808"/>
        </a:dk1>
        <a:lt1>
          <a:srgbClr val="FFFFFF"/>
        </a:lt1>
        <a:dk2>
          <a:srgbClr val="2B5481"/>
        </a:dk2>
        <a:lt2>
          <a:srgbClr val="FFFFFF"/>
        </a:lt2>
        <a:accent1>
          <a:srgbClr val="666699"/>
        </a:accent1>
        <a:accent2>
          <a:srgbClr val="3366CC"/>
        </a:accent2>
        <a:accent3>
          <a:srgbClr val="ACB3C1"/>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2004:Templates:Presentations:Designs:Textured</Template>
  <TotalTime>7541</TotalTime>
  <Words>843</Words>
  <Application>Microsoft Office PowerPoint</Application>
  <PresentationFormat>On-screen Show (4:3)</PresentationFormat>
  <Paragraphs>127</Paragraphs>
  <Slides>33</Slides>
  <Notes>15</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4" baseType="lpstr">
      <vt:lpstr>Arial Unicode MS</vt:lpstr>
      <vt:lpstr>ＭＳ Ｐゴシック</vt:lpstr>
      <vt:lpstr>宋体</vt:lpstr>
      <vt:lpstr>Arial</vt:lpstr>
      <vt:lpstr>Calibri</vt:lpstr>
      <vt:lpstr>Myriad Pro</vt:lpstr>
      <vt:lpstr>Tahoma</vt:lpstr>
      <vt:lpstr>Times New Roman</vt:lpstr>
      <vt:lpstr>Wingdings</vt:lpstr>
      <vt:lpstr>Textured</vt:lpstr>
      <vt:lpstr>Chart</vt:lpstr>
      <vt:lpstr>Korean “Catch-up” to US</vt:lpstr>
      <vt:lpstr>Economics of Global Business:  GDP and AD/AS  Joe Foudy</vt:lpstr>
      <vt:lpstr>The Economy </vt:lpstr>
      <vt:lpstr>Long Term Economic Growth (Good news!)</vt:lpstr>
      <vt:lpstr>Contemporary winners and losers</vt:lpstr>
      <vt:lpstr>Actual And Potential Real GDP</vt:lpstr>
      <vt:lpstr>Length of Previous Recessions</vt:lpstr>
      <vt:lpstr>Compared to Previous Recessions</vt:lpstr>
      <vt:lpstr>Compared to other Financial Crises</vt:lpstr>
      <vt:lpstr>By Education Level – Study Hard!</vt:lpstr>
      <vt:lpstr>Unemployment by Race, Teenagers</vt:lpstr>
      <vt:lpstr>But it always recovers… U.S. Unemployment Rate, 1961–2011</vt:lpstr>
      <vt:lpstr>Long-term unemployed is a huge challenge that will have lasting impacts</vt:lpstr>
      <vt:lpstr>Long-term unemployed is a huge challenge that will have lasting impacts</vt:lpstr>
      <vt:lpstr>Look at Youth Unemployment!</vt:lpstr>
      <vt:lpstr>Tracking and Reporting the Price Level</vt:lpstr>
      <vt:lpstr>PowerPoint Presentation</vt:lpstr>
      <vt:lpstr>PowerPoint Presentation</vt:lpstr>
      <vt:lpstr>Long-Run Aggregate Supply Curve</vt:lpstr>
      <vt:lpstr>Actual and Potential Output  from 1989 to 2007</vt:lpstr>
      <vt:lpstr>Economic Growth Shifts the LRAS Curve Output (Y) = TFP (A) x Capital Stock (K)α x Hours Worked (L)1-α </vt:lpstr>
      <vt:lpstr>Conceptualizing Actual and Potential GDP with AD/AS Over Time</vt:lpstr>
      <vt:lpstr>Technological Progress</vt:lpstr>
      <vt:lpstr>Seoul Korea in 1953</vt:lpstr>
      <vt:lpstr>Seoul Korea Today</vt:lpstr>
      <vt:lpstr>Growth’s Slows as States “Catch Up”</vt:lpstr>
      <vt:lpstr>Real GDP per capita for Korea</vt:lpstr>
      <vt:lpstr>Real GDP per capita for Korea</vt:lpstr>
      <vt:lpstr>Growth’s Slows as States “Catch Up”</vt:lpstr>
      <vt:lpstr>Role of TFP In Korea (blue (AKL) vs. green (KL only)</vt:lpstr>
      <vt:lpstr>Human Capital, Education and TFP</vt:lpstr>
      <vt:lpstr>Increasing Education</vt:lpstr>
      <vt:lpstr>South Korea Regularly Rules Global Test Scores</vt:lpstr>
    </vt:vector>
  </TitlesOfParts>
  <Company>Joseph Foudy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Global Business C45.0011</dc:title>
  <dc:creator>Joseph Foudy</dc:creator>
  <cp:lastModifiedBy>dbackus</cp:lastModifiedBy>
  <cp:revision>224</cp:revision>
  <cp:lastPrinted>2014-02-26T21:25:34Z</cp:lastPrinted>
  <dcterms:created xsi:type="dcterms:W3CDTF">2013-04-08T15:52:15Z</dcterms:created>
  <dcterms:modified xsi:type="dcterms:W3CDTF">2014-04-11T20:41:32Z</dcterms:modified>
</cp:coreProperties>
</file>